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2" r:id="rId3"/>
    <p:sldId id="288" r:id="rId4"/>
    <p:sldId id="258" r:id="rId5"/>
    <p:sldId id="313" r:id="rId6"/>
    <p:sldId id="259" r:id="rId7"/>
    <p:sldId id="261" r:id="rId8"/>
    <p:sldId id="267" r:id="rId9"/>
    <p:sldId id="303" r:id="rId10"/>
    <p:sldId id="304" r:id="rId11"/>
    <p:sldId id="266" r:id="rId12"/>
    <p:sldId id="322" r:id="rId13"/>
    <p:sldId id="314" r:id="rId14"/>
    <p:sldId id="299" r:id="rId15"/>
    <p:sldId id="301" r:id="rId16"/>
    <p:sldId id="297" r:id="rId17"/>
    <p:sldId id="315" r:id="rId18"/>
    <p:sldId id="272" r:id="rId19"/>
    <p:sldId id="274" r:id="rId20"/>
    <p:sldId id="275" r:id="rId21"/>
    <p:sldId id="276" r:id="rId22"/>
    <p:sldId id="290" r:id="rId23"/>
    <p:sldId id="317" r:id="rId24"/>
    <p:sldId id="318" r:id="rId25"/>
    <p:sldId id="319" r:id="rId26"/>
    <p:sldId id="320" r:id="rId27"/>
    <p:sldId id="278" r:id="rId28"/>
    <p:sldId id="309" r:id="rId29"/>
    <p:sldId id="308" r:id="rId30"/>
    <p:sldId id="271" r:id="rId31"/>
    <p:sldId id="269" r:id="rId32"/>
    <p:sldId id="321" r:id="rId33"/>
    <p:sldId id="289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lil Bendriss" initials="KB" lastIdx="1" clrIdx="0">
    <p:extLst>
      <p:ext uri="{19B8F6BF-5375-455C-9EA6-DF929625EA0E}">
        <p15:presenceInfo xmlns:p15="http://schemas.microsoft.com/office/powerpoint/2012/main" userId="Khalil Bendri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5375" autoAdjust="0"/>
  </p:normalViewPr>
  <p:slideViewPr>
    <p:cSldViewPr snapToGrid="0">
      <p:cViewPr>
        <p:scale>
          <a:sx n="50" d="100"/>
          <a:sy n="50" d="100"/>
        </p:scale>
        <p:origin x="118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0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ED3C1-6A59-4FC6-ABE3-6640AABE633F}" type="datetimeFigureOut">
              <a:rPr lang="fr-FR" smtClean="0"/>
              <a:t>03/06/2025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E796F-5AEF-4785-A8EB-B6C4DC8F10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8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Motivate</a:t>
            </a:r>
            <a:r>
              <a:rPr lang="fr-FR" dirty="0"/>
              <a:t> and </a:t>
            </a:r>
            <a:r>
              <a:rPr lang="fr-FR" dirty="0" err="1"/>
              <a:t>raise</a:t>
            </a:r>
            <a:r>
              <a:rPr lang="fr-FR" dirty="0"/>
              <a:t> </a:t>
            </a:r>
            <a:r>
              <a:rPr lang="fr-FR" dirty="0" err="1"/>
              <a:t>interest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957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gen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VV </a:t>
            </a:r>
          </a:p>
          <a:p>
            <a:pPr marL="228600" indent="-228600">
              <a:buAutoNum type="arabicPeriod"/>
            </a:pPr>
            <a:r>
              <a:rPr lang="fr-FR" dirty="0" err="1"/>
              <a:t>Holomorphic</a:t>
            </a:r>
            <a:r>
              <a:rPr lang="fr-FR" dirty="0"/>
              <a:t> </a:t>
            </a:r>
            <a:r>
              <a:rPr lang="fr-FR" dirty="0" err="1"/>
              <a:t>again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 err="1"/>
              <a:t>Consider</a:t>
            </a:r>
            <a:r>
              <a:rPr lang="fr-FR" dirty="0"/>
              <a:t> </a:t>
            </a:r>
            <a:r>
              <a:rPr lang="fr-FR" dirty="0" err="1"/>
              <a:t>vector</a:t>
            </a:r>
            <a:r>
              <a:rPr lang="fr-FR" dirty="0"/>
              <a:t> </a:t>
            </a:r>
            <a:r>
              <a:rPr lang="fr-FR" dirty="0" err="1"/>
              <a:t>valued</a:t>
            </a:r>
            <a:r>
              <a:rPr lang="fr-FR" dirty="0"/>
              <a:t> fcts and </a:t>
            </a:r>
            <a:r>
              <a:rPr lang="fr-FR" dirty="0" err="1"/>
              <a:t>allow</a:t>
            </a:r>
            <a:r>
              <a:rPr lang="fr-FR" dirty="0"/>
              <a:t> for </a:t>
            </a:r>
            <a:r>
              <a:rPr lang="fr-FR" dirty="0" err="1"/>
              <a:t>linear</a:t>
            </a:r>
            <a:r>
              <a:rPr lang="fr-FR" dirty="0"/>
              <a:t> combinations in the transformation </a:t>
            </a:r>
            <a:r>
              <a:rPr lang="fr-FR" dirty="0" err="1"/>
              <a:t>law</a:t>
            </a:r>
            <a:r>
              <a:rPr lang="fr-FR" dirty="0"/>
              <a:t>. </a:t>
            </a:r>
          </a:p>
          <a:p>
            <a:pPr marL="228600" indent="-228600">
              <a:buAutoNum type="arabicPeriod"/>
            </a:pPr>
            <a:r>
              <a:rPr lang="fr-FR" dirty="0"/>
              <a:t>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called</a:t>
            </a:r>
            <a:r>
              <a:rPr lang="fr-FR" dirty="0"/>
              <a:t> the multiplier system and </a:t>
            </a:r>
            <a:r>
              <a:rPr lang="fr-FR" dirty="0" err="1"/>
              <a:t>it’s</a:t>
            </a:r>
            <a:r>
              <a:rPr lang="fr-FR" dirty="0"/>
              <a:t> a </a:t>
            </a:r>
            <a:r>
              <a:rPr lang="fr-FR" dirty="0" err="1"/>
              <a:t>representation</a:t>
            </a:r>
            <a:r>
              <a:rPr lang="fr-FR" dirty="0"/>
              <a:t> of the </a:t>
            </a:r>
            <a:r>
              <a:rPr lang="fr-FR" dirty="0" err="1"/>
              <a:t>modular</a:t>
            </a:r>
            <a:r>
              <a:rPr lang="fr-FR" dirty="0"/>
              <a:t> group. </a:t>
            </a:r>
          </a:p>
          <a:p>
            <a:pPr marL="228600" indent="-228600">
              <a:buAutoNum type="arabicPeriod"/>
            </a:pPr>
            <a:r>
              <a:rPr lang="fr-FR" dirty="0" err="1"/>
              <a:t>Also</a:t>
            </a:r>
            <a:r>
              <a:rPr lang="fr-FR" dirty="0"/>
              <a:t> has Fourier expansion</a:t>
            </a:r>
          </a:p>
          <a:p>
            <a:pPr marL="228600" indent="-228600">
              <a:buAutoNum type="arabicPeriod"/>
            </a:pP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keep</a:t>
            </a:r>
            <a:r>
              <a:rPr lang="fr-FR" dirty="0"/>
              <a:t> the </a:t>
            </a:r>
            <a:r>
              <a:rPr lang="fr-FR" dirty="0" err="1"/>
              <a:t>finite</a:t>
            </a:r>
            <a:r>
              <a:rPr lang="fr-FR" dirty="0"/>
              <a:t> </a:t>
            </a:r>
            <a:r>
              <a:rPr lang="fr-FR" dirty="0" err="1"/>
              <a:t>dim</a:t>
            </a:r>
            <a:r>
              <a:rPr lang="fr-FR" dirty="0"/>
              <a:t> </a:t>
            </a:r>
            <a:r>
              <a:rPr lang="fr-FR" dirty="0" err="1"/>
              <a:t>vec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217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err="1"/>
              <a:t>Modularity</a:t>
            </a:r>
            <a:r>
              <a:rPr lang="fr-FR" dirty="0"/>
              <a:t> and how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closely</a:t>
            </a:r>
            <a:r>
              <a:rPr lang="fr-FR" dirty="0"/>
              <a:t> </a:t>
            </a:r>
            <a:r>
              <a:rPr lang="fr-FR" dirty="0" err="1"/>
              <a:t>related</a:t>
            </a:r>
            <a:r>
              <a:rPr lang="fr-FR" dirty="0"/>
              <a:t> to </a:t>
            </a:r>
            <a:r>
              <a:rPr lang="fr-FR" dirty="0" err="1"/>
              <a:t>tori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 err="1"/>
              <a:t>Define</a:t>
            </a:r>
            <a:r>
              <a:rPr lang="fr-FR" dirty="0"/>
              <a:t> the </a:t>
            </a:r>
            <a:r>
              <a:rPr lang="fr-FR" dirty="0" err="1"/>
              <a:t>objects</a:t>
            </a:r>
            <a:r>
              <a:rPr lang="fr-FR" dirty="0"/>
              <a:t> of </a:t>
            </a:r>
            <a:r>
              <a:rPr lang="fr-FR" dirty="0" err="1"/>
              <a:t>interest</a:t>
            </a:r>
            <a:r>
              <a:rPr lang="fr-FR" dirty="0"/>
              <a:t> and how </a:t>
            </a:r>
            <a:r>
              <a:rPr lang="fr-FR" dirty="0" err="1"/>
              <a:t>modularity</a:t>
            </a:r>
            <a:r>
              <a:rPr lang="fr-FR" dirty="0"/>
              <a:t> </a:t>
            </a:r>
            <a:r>
              <a:rPr lang="fr-FR" dirty="0" err="1"/>
              <a:t>appears</a:t>
            </a:r>
            <a:r>
              <a:rPr lang="fr-FR" dirty="0"/>
              <a:t> in string </a:t>
            </a:r>
            <a:r>
              <a:rPr lang="fr-FR" dirty="0" err="1"/>
              <a:t>theory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 err="1"/>
              <a:t>Study</a:t>
            </a:r>
            <a:r>
              <a:rPr lang="fr-FR" dirty="0"/>
              <a:t> the </a:t>
            </a:r>
            <a:r>
              <a:rPr lang="fr-FR" dirty="0" err="1"/>
              <a:t>generating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modular</a:t>
            </a:r>
            <a:r>
              <a:rPr lang="fr-FR" dirty="0"/>
              <a:t> </a:t>
            </a:r>
            <a:r>
              <a:rPr lang="fr-FR" dirty="0" err="1"/>
              <a:t>constraints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34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/>
              <a:t>Type IIA compact on CY</a:t>
            </a:r>
          </a:p>
          <a:p>
            <a:pPr marL="228600" indent="-228600">
              <a:buAutoNum type="arabicPeriod"/>
            </a:pPr>
            <a:r>
              <a:rPr lang="fr-FR" dirty="0" err="1"/>
              <a:t>We</a:t>
            </a:r>
            <a:r>
              <a:rPr lang="fr-FR" dirty="0"/>
              <a:t> have top </a:t>
            </a:r>
            <a:r>
              <a:rPr lang="fr-FR" dirty="0" err="1"/>
              <a:t>inv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denote</a:t>
            </a:r>
            <a:r>
              <a:rPr lang="fr-FR" dirty="0"/>
              <a:t> \Omega</a:t>
            </a:r>
          </a:p>
          <a:p>
            <a:pPr marL="228600" indent="-228600">
              <a:buAutoNum type="arabicPeriod"/>
            </a:pPr>
            <a:r>
              <a:rPr lang="fr-FR" dirty="0" err="1"/>
              <a:t>They</a:t>
            </a:r>
            <a:r>
              <a:rPr lang="fr-FR" dirty="0"/>
              <a:t> count D6D4D2D0 </a:t>
            </a:r>
            <a:r>
              <a:rPr lang="fr-FR" dirty="0" err="1"/>
              <a:t>brane</a:t>
            </a:r>
            <a:r>
              <a:rPr lang="fr-FR" dirty="0"/>
              <a:t> </a:t>
            </a:r>
            <a:r>
              <a:rPr lang="fr-FR" dirty="0" err="1"/>
              <a:t>bound</a:t>
            </a:r>
            <a:r>
              <a:rPr lang="fr-FR" dirty="0"/>
              <a:t> states</a:t>
            </a:r>
          </a:p>
          <a:p>
            <a:pPr marL="228600" indent="-228600">
              <a:buAutoNum type="arabicPeriod"/>
            </a:pPr>
            <a:r>
              <a:rPr lang="fr-FR" dirty="0" err="1"/>
              <a:t>Restrict</a:t>
            </a:r>
            <a:r>
              <a:rPr lang="fr-FR" dirty="0"/>
              <a:t> to b_2=1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p and q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scalars</a:t>
            </a:r>
            <a:r>
              <a:rPr lang="fr-FR" dirty="0"/>
              <a:t> not </a:t>
            </a:r>
            <a:r>
              <a:rPr lang="fr-FR" dirty="0" err="1"/>
              <a:t>vectors</a:t>
            </a:r>
            <a:r>
              <a:rPr lang="fr-FR" dirty="0"/>
              <a:t>.</a:t>
            </a:r>
          </a:p>
          <a:p>
            <a:pPr marL="228600" indent="-228600">
              <a:buAutoNum type="arabicPeriod"/>
            </a:pPr>
            <a:r>
              <a:rPr lang="fr-FR" dirty="0" err="1"/>
              <a:t>These</a:t>
            </a:r>
            <a:r>
              <a:rPr lang="fr-FR" dirty="0"/>
              <a:t> top </a:t>
            </a:r>
            <a:r>
              <a:rPr lang="fr-FR" dirty="0" err="1"/>
              <a:t>inv</a:t>
            </a:r>
            <a:r>
              <a:rPr lang="fr-FR" dirty="0"/>
              <a:t> count BPS black </a:t>
            </a:r>
            <a:r>
              <a:rPr lang="fr-FR" dirty="0" err="1"/>
              <a:t>holes</a:t>
            </a:r>
            <a:r>
              <a:rPr lang="fr-FR" dirty="0"/>
              <a:t> in the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theory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/>
              <a:t>The </a:t>
            </a:r>
            <a:r>
              <a:rPr lang="fr-FR" dirty="0" err="1"/>
              <a:t>generating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inv</a:t>
            </a:r>
            <a:r>
              <a:rPr lang="fr-FR" dirty="0"/>
              <a:t> has </a:t>
            </a:r>
            <a:r>
              <a:rPr lang="fr-FR" dirty="0" err="1"/>
              <a:t>nice</a:t>
            </a:r>
            <a:r>
              <a:rPr lang="fr-FR" dirty="0"/>
              <a:t> </a:t>
            </a:r>
            <a:r>
              <a:rPr lang="fr-FR" dirty="0" err="1"/>
              <a:t>properties</a:t>
            </a:r>
            <a:r>
              <a:rPr lang="fr-FR" dirty="0"/>
              <a:t>, </a:t>
            </a:r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define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287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err="1"/>
              <a:t>Restrict</a:t>
            </a:r>
            <a:r>
              <a:rPr lang="fr-FR" dirty="0"/>
              <a:t> to Rank 0 DT</a:t>
            </a:r>
          </a:p>
          <a:p>
            <a:pPr marL="228600" indent="-228600">
              <a:buAutoNum type="arabicPeriod"/>
            </a:pPr>
            <a:r>
              <a:rPr lang="fr-FR" dirty="0"/>
              <a:t>This </a:t>
            </a:r>
            <a:r>
              <a:rPr lang="fr-FR" dirty="0" err="1"/>
              <a:t>means</a:t>
            </a:r>
            <a:r>
              <a:rPr lang="fr-FR" dirty="0"/>
              <a:t> D6 charge = 0. </a:t>
            </a:r>
          </a:p>
          <a:p>
            <a:pPr marL="228600" indent="-228600">
              <a:buAutoNum type="arabicPeriod"/>
            </a:pPr>
            <a:r>
              <a:rPr lang="fr-FR" dirty="0"/>
              <a:t>\gamma = </a:t>
            </a:r>
          </a:p>
          <a:p>
            <a:pPr marL="228600" indent="-228600">
              <a:buAutoNum type="arabicPeriod"/>
            </a:pPr>
            <a:r>
              <a:rPr lang="fr-FR" dirty="0"/>
              <a:t>Use spectral flow </a:t>
            </a:r>
            <a:r>
              <a:rPr lang="fr-FR" dirty="0" err="1"/>
              <a:t>symmetry</a:t>
            </a:r>
            <a:r>
              <a:rPr lang="fr-FR" dirty="0"/>
              <a:t> to </a:t>
            </a:r>
            <a:r>
              <a:rPr lang="fr-FR" dirty="0" err="1"/>
              <a:t>trade</a:t>
            </a:r>
            <a:r>
              <a:rPr lang="fr-FR" dirty="0"/>
              <a:t> q,q_0 for \mu q_0hat </a:t>
            </a:r>
          </a:p>
          <a:p>
            <a:pPr marL="228600" indent="-228600">
              <a:buAutoNum type="arabicPeriod"/>
            </a:pPr>
            <a:r>
              <a:rPr lang="fr-FR" dirty="0"/>
              <a:t>\mu </a:t>
            </a:r>
            <a:r>
              <a:rPr lang="fr-FR" dirty="0" err="1"/>
              <a:t>takes</a:t>
            </a:r>
            <a:r>
              <a:rPr lang="fr-FR" dirty="0"/>
              <a:t> </a:t>
            </a:r>
            <a:r>
              <a:rPr lang="fr-FR" dirty="0" err="1"/>
              <a:t>finite</a:t>
            </a:r>
            <a:r>
              <a:rPr lang="fr-FR" dirty="0"/>
              <a:t> nb of values and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 </a:t>
            </a:r>
            <a:r>
              <a:rPr lang="fr-FR" dirty="0" err="1"/>
              <a:t>vector</a:t>
            </a:r>
            <a:r>
              <a:rPr lang="fr-FR" dirty="0"/>
              <a:t> index for </a:t>
            </a:r>
            <a:r>
              <a:rPr lang="fr-FR" dirty="0" err="1"/>
              <a:t>our</a:t>
            </a:r>
            <a:r>
              <a:rPr lang="fr-FR" dirty="0"/>
              <a:t> fcts</a:t>
            </a:r>
          </a:p>
          <a:p>
            <a:pPr marL="228600" indent="-228600">
              <a:buAutoNum type="arabicPeriod"/>
            </a:pPr>
            <a:r>
              <a:rPr lang="fr-FR" dirty="0"/>
              <a:t>Q_0 </a:t>
            </a:r>
            <a:r>
              <a:rPr lang="fr-FR" dirty="0" err="1"/>
              <a:t>hat</a:t>
            </a:r>
            <a:r>
              <a:rPr lang="fr-FR" dirty="0"/>
              <a:t> </a:t>
            </a:r>
            <a:r>
              <a:rPr lang="fr-FR" dirty="0" err="1"/>
              <a:t>takes</a:t>
            </a:r>
            <a:r>
              <a:rPr lang="fr-FR" dirty="0"/>
              <a:t> </a:t>
            </a:r>
            <a:r>
              <a:rPr lang="fr-FR" dirty="0" err="1"/>
              <a:t>infinite</a:t>
            </a:r>
            <a:r>
              <a:rPr lang="fr-FR" dirty="0"/>
              <a:t> nb values and </a:t>
            </a:r>
            <a:r>
              <a:rPr lang="fr-FR" dirty="0" err="1"/>
              <a:t>will</a:t>
            </a:r>
            <a:r>
              <a:rPr lang="fr-FR" dirty="0"/>
              <a:t> serve for </a:t>
            </a:r>
            <a:r>
              <a:rPr lang="fr-FR" dirty="0" err="1"/>
              <a:t>summation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 err="1"/>
              <a:t>Define</a:t>
            </a:r>
            <a:r>
              <a:rPr lang="fr-FR" dirty="0"/>
              <a:t> rational DT invariants </a:t>
            </a:r>
          </a:p>
          <a:p>
            <a:pPr marL="228600" indent="-228600">
              <a:buAutoNum type="arabicPeriod"/>
            </a:pP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dépend,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spec</a:t>
            </a:r>
            <a:r>
              <a:rPr lang="fr-FR" dirty="0"/>
              <a:t> flow, on q_0 </a:t>
            </a:r>
            <a:r>
              <a:rPr lang="fr-FR" dirty="0" err="1"/>
              <a:t>hat</a:t>
            </a:r>
            <a:r>
              <a:rPr lang="fr-FR" dirty="0"/>
              <a:t> \mu and p</a:t>
            </a:r>
          </a:p>
          <a:p>
            <a:pPr marL="228600" indent="-228600">
              <a:buAutoNum type="arabicPeriod"/>
            </a:pPr>
            <a:r>
              <a:rPr lang="fr-FR" dirty="0" err="1"/>
              <a:t>Define</a:t>
            </a:r>
            <a:r>
              <a:rPr lang="fr-FR" dirty="0"/>
              <a:t> </a:t>
            </a:r>
            <a:r>
              <a:rPr lang="fr-FR" dirty="0" err="1"/>
              <a:t>generating</a:t>
            </a:r>
            <a:r>
              <a:rPr lang="fr-FR" dirty="0"/>
              <a:t> fct by </a:t>
            </a:r>
            <a:r>
              <a:rPr lang="fr-FR" dirty="0" err="1"/>
              <a:t>summing</a:t>
            </a:r>
            <a:r>
              <a:rPr lang="fr-FR" dirty="0"/>
              <a:t> over q_0hat.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q_0hat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bounded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above</a:t>
            </a:r>
            <a:r>
              <a:rPr lang="fr-FR" dirty="0"/>
              <a:t>, </a:t>
            </a:r>
            <a:r>
              <a:rPr lang="fr-FR" dirty="0" err="1"/>
              <a:t>that’s</a:t>
            </a:r>
            <a:r>
              <a:rPr lang="fr-FR" dirty="0"/>
              <a:t> the </a:t>
            </a:r>
            <a:r>
              <a:rPr lang="fr-FR" dirty="0" err="1"/>
              <a:t>bogomolov</a:t>
            </a:r>
            <a:r>
              <a:rPr lang="fr-FR" dirty="0"/>
              <a:t> </a:t>
            </a:r>
            <a:r>
              <a:rPr lang="fr-FR" dirty="0" err="1"/>
              <a:t>bound</a:t>
            </a:r>
            <a:r>
              <a:rPr lang="fr-FR" dirty="0"/>
              <a:t>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says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invariants </a:t>
            </a:r>
            <a:r>
              <a:rPr lang="fr-FR" dirty="0" err="1"/>
              <a:t>vanish</a:t>
            </a:r>
            <a:r>
              <a:rPr lang="fr-FR" dirty="0"/>
              <a:t> for q_0\</a:t>
            </a:r>
            <a:r>
              <a:rPr lang="fr-FR" dirty="0" err="1"/>
              <a:t>hat</a:t>
            </a:r>
            <a:r>
              <a:rPr lang="fr-FR" dirty="0"/>
              <a:t> &gt;q_0hat max. </a:t>
            </a:r>
          </a:p>
          <a:p>
            <a:pPr marL="228600" indent="-228600">
              <a:buAutoNum type="arabicPeriod"/>
            </a:pPr>
            <a:r>
              <a:rPr lang="fr-FR" dirty="0"/>
              <a:t>p labels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functions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/>
              <a:t>\mu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vector</a:t>
            </a:r>
            <a:r>
              <a:rPr lang="fr-FR" dirty="0"/>
              <a:t> index </a:t>
            </a:r>
          </a:p>
          <a:p>
            <a:pPr marL="228600" indent="-228600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575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783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err="1"/>
              <a:t>Modularity</a:t>
            </a:r>
            <a:r>
              <a:rPr lang="fr-FR" dirty="0"/>
              <a:t> and how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closely</a:t>
            </a:r>
            <a:r>
              <a:rPr lang="fr-FR" dirty="0"/>
              <a:t> </a:t>
            </a:r>
            <a:r>
              <a:rPr lang="fr-FR" dirty="0" err="1"/>
              <a:t>related</a:t>
            </a:r>
            <a:r>
              <a:rPr lang="fr-FR" dirty="0"/>
              <a:t> to </a:t>
            </a:r>
            <a:r>
              <a:rPr lang="fr-FR" dirty="0" err="1"/>
              <a:t>tori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 err="1"/>
              <a:t>Define</a:t>
            </a:r>
            <a:r>
              <a:rPr lang="fr-FR" dirty="0"/>
              <a:t> the </a:t>
            </a:r>
            <a:r>
              <a:rPr lang="fr-FR" dirty="0" err="1"/>
              <a:t>objects</a:t>
            </a:r>
            <a:r>
              <a:rPr lang="fr-FR" dirty="0"/>
              <a:t> of </a:t>
            </a:r>
            <a:r>
              <a:rPr lang="fr-FR" dirty="0" err="1"/>
              <a:t>interest</a:t>
            </a:r>
            <a:r>
              <a:rPr lang="fr-FR" dirty="0"/>
              <a:t> and how </a:t>
            </a:r>
            <a:r>
              <a:rPr lang="fr-FR" dirty="0" err="1"/>
              <a:t>modularity</a:t>
            </a:r>
            <a:r>
              <a:rPr lang="fr-FR" dirty="0"/>
              <a:t> </a:t>
            </a:r>
            <a:r>
              <a:rPr lang="fr-FR" dirty="0" err="1"/>
              <a:t>appears</a:t>
            </a:r>
            <a:r>
              <a:rPr lang="fr-FR" dirty="0"/>
              <a:t> in string </a:t>
            </a:r>
            <a:r>
              <a:rPr lang="fr-FR" dirty="0" err="1"/>
              <a:t>theory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 err="1"/>
              <a:t>Study</a:t>
            </a:r>
            <a:r>
              <a:rPr lang="fr-FR" dirty="0"/>
              <a:t> the </a:t>
            </a:r>
            <a:r>
              <a:rPr lang="fr-FR" dirty="0" err="1"/>
              <a:t>generating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modular</a:t>
            </a:r>
            <a:r>
              <a:rPr lang="fr-FR" dirty="0"/>
              <a:t> </a:t>
            </a:r>
            <a:r>
              <a:rPr lang="fr-FR" dirty="0" err="1"/>
              <a:t>constraints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07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/>
              <a:t>For p=1</a:t>
            </a:r>
          </a:p>
          <a:p>
            <a:pPr marL="228600" indent="-228600">
              <a:buAutoNum type="arabicPeriod"/>
            </a:pPr>
            <a:r>
              <a:rPr lang="fr-FR" dirty="0"/>
              <a:t>For </a:t>
            </a:r>
            <a:r>
              <a:rPr lang="fr-FR" dirty="0" err="1"/>
              <a:t>generic</a:t>
            </a:r>
            <a:r>
              <a:rPr lang="fr-FR" dirty="0"/>
              <a:t> p</a:t>
            </a:r>
          </a:p>
          <a:p>
            <a:pPr marL="228600" indent="-228600">
              <a:buAutoNum type="arabicPeriod"/>
            </a:pPr>
            <a:r>
              <a:rPr lang="fr-FR" dirty="0" err="1"/>
              <a:t>Completion</a:t>
            </a:r>
            <a:r>
              <a:rPr lang="fr-FR" dirty="0"/>
              <a:t> </a:t>
            </a:r>
            <a:r>
              <a:rPr lang="fr-FR" dirty="0" err="1"/>
              <a:t>equation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/>
              <a:t>R are </a:t>
            </a:r>
            <a:r>
              <a:rPr lang="fr-FR" dirty="0" err="1"/>
              <a:t>known</a:t>
            </a:r>
            <a:r>
              <a:rPr lang="fr-FR" dirty="0"/>
              <a:t> </a:t>
            </a:r>
            <a:r>
              <a:rPr lang="fr-FR" dirty="0" err="1"/>
              <a:t>functions</a:t>
            </a:r>
            <a:r>
              <a:rPr lang="fr-FR" dirty="0"/>
              <a:t>. Will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written</a:t>
            </a:r>
            <a:r>
              <a:rPr lang="fr-FR" dirty="0"/>
              <a:t> in </a:t>
            </a:r>
            <a:r>
              <a:rPr lang="fr-FR" dirty="0" err="1"/>
              <a:t>red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554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838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Low </a:t>
            </a:r>
            <a:r>
              <a:rPr lang="fr-FR" dirty="0" err="1"/>
              <a:t>resolution</a:t>
            </a:r>
            <a:r>
              <a:rPr lang="fr-FR" dirty="0"/>
              <a:t>, big </a:t>
            </a:r>
            <a:r>
              <a:rPr lang="fr-FR" dirty="0" err="1"/>
              <a:t>picture</a:t>
            </a:r>
            <a:r>
              <a:rPr lang="fr-FR" dirty="0"/>
              <a:t> of the talk.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6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err="1"/>
              <a:t>Modularity</a:t>
            </a:r>
            <a:r>
              <a:rPr lang="fr-FR" dirty="0"/>
              <a:t> and how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closely</a:t>
            </a:r>
            <a:r>
              <a:rPr lang="fr-FR" dirty="0"/>
              <a:t> </a:t>
            </a:r>
            <a:r>
              <a:rPr lang="fr-FR" dirty="0" err="1"/>
              <a:t>related</a:t>
            </a:r>
            <a:r>
              <a:rPr lang="fr-FR" dirty="0"/>
              <a:t> to </a:t>
            </a:r>
            <a:r>
              <a:rPr lang="fr-FR" dirty="0" err="1"/>
              <a:t>tori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 err="1"/>
              <a:t>Define</a:t>
            </a:r>
            <a:r>
              <a:rPr lang="fr-FR" dirty="0"/>
              <a:t> the </a:t>
            </a:r>
            <a:r>
              <a:rPr lang="fr-FR" dirty="0" err="1"/>
              <a:t>objects</a:t>
            </a:r>
            <a:r>
              <a:rPr lang="fr-FR" dirty="0"/>
              <a:t> of </a:t>
            </a:r>
            <a:r>
              <a:rPr lang="fr-FR" dirty="0" err="1"/>
              <a:t>interest</a:t>
            </a:r>
            <a:r>
              <a:rPr lang="fr-FR" dirty="0"/>
              <a:t> and how </a:t>
            </a:r>
            <a:r>
              <a:rPr lang="fr-FR" dirty="0" err="1"/>
              <a:t>modularity</a:t>
            </a:r>
            <a:r>
              <a:rPr lang="fr-FR" dirty="0"/>
              <a:t> </a:t>
            </a:r>
            <a:r>
              <a:rPr lang="fr-FR" dirty="0" err="1"/>
              <a:t>appears</a:t>
            </a:r>
            <a:r>
              <a:rPr lang="fr-FR" dirty="0"/>
              <a:t> in string </a:t>
            </a:r>
            <a:r>
              <a:rPr lang="fr-FR" dirty="0" err="1"/>
              <a:t>theory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 err="1"/>
              <a:t>Study</a:t>
            </a:r>
            <a:r>
              <a:rPr lang="fr-FR" dirty="0"/>
              <a:t> the </a:t>
            </a:r>
            <a:r>
              <a:rPr lang="fr-FR" dirty="0" err="1"/>
              <a:t>generating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modular</a:t>
            </a:r>
            <a:r>
              <a:rPr lang="fr-FR" dirty="0"/>
              <a:t> </a:t>
            </a:r>
            <a:r>
              <a:rPr lang="fr-FR" dirty="0" err="1"/>
              <a:t>constraints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78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err="1"/>
              <a:t>Modularity</a:t>
            </a:r>
            <a:r>
              <a:rPr lang="fr-FR" dirty="0"/>
              <a:t> and how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closely</a:t>
            </a:r>
            <a:r>
              <a:rPr lang="fr-FR" dirty="0"/>
              <a:t> </a:t>
            </a:r>
            <a:r>
              <a:rPr lang="fr-FR" dirty="0" err="1"/>
              <a:t>related</a:t>
            </a:r>
            <a:r>
              <a:rPr lang="fr-FR" dirty="0"/>
              <a:t> to </a:t>
            </a:r>
            <a:r>
              <a:rPr lang="fr-FR" dirty="0" err="1"/>
              <a:t>tori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 err="1"/>
              <a:t>Define</a:t>
            </a:r>
            <a:r>
              <a:rPr lang="fr-FR" dirty="0"/>
              <a:t> the </a:t>
            </a:r>
            <a:r>
              <a:rPr lang="fr-FR" dirty="0" err="1"/>
              <a:t>objects</a:t>
            </a:r>
            <a:r>
              <a:rPr lang="fr-FR" dirty="0"/>
              <a:t> of </a:t>
            </a:r>
            <a:r>
              <a:rPr lang="fr-FR" dirty="0" err="1"/>
              <a:t>interest</a:t>
            </a:r>
            <a:r>
              <a:rPr lang="fr-FR" dirty="0"/>
              <a:t> and how </a:t>
            </a:r>
            <a:r>
              <a:rPr lang="fr-FR" dirty="0" err="1"/>
              <a:t>modularity</a:t>
            </a:r>
            <a:r>
              <a:rPr lang="fr-FR" dirty="0"/>
              <a:t> </a:t>
            </a:r>
            <a:r>
              <a:rPr lang="fr-FR" dirty="0" err="1"/>
              <a:t>appears</a:t>
            </a:r>
            <a:r>
              <a:rPr lang="fr-FR" dirty="0"/>
              <a:t> in string </a:t>
            </a:r>
            <a:r>
              <a:rPr lang="fr-FR" dirty="0" err="1"/>
              <a:t>theory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 err="1"/>
              <a:t>Study</a:t>
            </a:r>
            <a:r>
              <a:rPr lang="fr-FR" dirty="0"/>
              <a:t> the </a:t>
            </a:r>
            <a:r>
              <a:rPr lang="fr-FR" dirty="0" err="1"/>
              <a:t>generating</a:t>
            </a:r>
            <a:r>
              <a:rPr lang="fr-FR" dirty="0"/>
              <a:t> </a:t>
            </a:r>
            <a:r>
              <a:rPr lang="fr-FR" dirty="0" err="1"/>
              <a:t>function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modular</a:t>
            </a:r>
            <a:r>
              <a:rPr lang="fr-FR" dirty="0"/>
              <a:t> </a:t>
            </a:r>
            <a:r>
              <a:rPr lang="fr-FR" dirty="0" err="1"/>
              <a:t>constraints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1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err="1"/>
              <a:t>Doubly</a:t>
            </a:r>
            <a:r>
              <a:rPr lang="fr-FR" dirty="0"/>
              <a:t> </a:t>
            </a:r>
            <a:r>
              <a:rPr lang="fr-FR" dirty="0" err="1"/>
              <a:t>periodic</a:t>
            </a:r>
            <a:r>
              <a:rPr lang="fr-FR" dirty="0"/>
              <a:t> </a:t>
            </a:r>
            <a:r>
              <a:rPr lang="fr-FR" dirty="0" err="1"/>
              <a:t>lattice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&lt; -- &gt; torus</a:t>
            </a:r>
          </a:p>
          <a:p>
            <a:pPr marL="228600" indent="-228600">
              <a:buAutoNum type="arabicPeriod"/>
            </a:pPr>
            <a:r>
              <a:rPr lang="fr-FR" dirty="0">
                <a:sym typeface="Wingdings" panose="05000000000000000000" pitchFamily="2" charset="2"/>
              </a:rPr>
              <a:t>\tau </a:t>
            </a:r>
            <a:r>
              <a:rPr lang="fr-FR" dirty="0" err="1">
                <a:sym typeface="Wingdings" panose="05000000000000000000" pitchFamily="2" charset="2"/>
              </a:rPr>
              <a:t>is</a:t>
            </a:r>
            <a:r>
              <a:rPr lang="fr-FR" dirty="0">
                <a:sym typeface="Wingdings" panose="05000000000000000000" pitchFamily="2" charset="2"/>
              </a:rPr>
              <a:t> a </a:t>
            </a:r>
            <a:r>
              <a:rPr lang="fr-FR" dirty="0" err="1">
                <a:sym typeface="Wingdings" panose="05000000000000000000" pitchFamily="2" charset="2"/>
              </a:rPr>
              <a:t>modulus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dirty="0" err="1">
                <a:sym typeface="Wingdings" panose="05000000000000000000" pitchFamily="2" charset="2"/>
              </a:rPr>
              <a:t>two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inequivalent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tori</a:t>
            </a:r>
            <a:r>
              <a:rPr lang="fr-FR" dirty="0">
                <a:sym typeface="Wingdings" panose="05000000000000000000" pitchFamily="2" charset="2"/>
              </a:rPr>
              <a:t> have </a:t>
            </a:r>
            <a:r>
              <a:rPr lang="fr-FR" dirty="0" err="1">
                <a:sym typeface="Wingdings" panose="05000000000000000000" pitchFamily="2" charset="2"/>
              </a:rPr>
              <a:t>different</a:t>
            </a:r>
            <a:r>
              <a:rPr lang="fr-FR" dirty="0">
                <a:sym typeface="Wingdings" panose="05000000000000000000" pitchFamily="2" charset="2"/>
              </a:rPr>
              <a:t> \tau</a:t>
            </a:r>
          </a:p>
          <a:p>
            <a:pPr marL="228600" indent="-228600">
              <a:buAutoNum type="arabicPeriod"/>
            </a:pPr>
            <a:r>
              <a:rPr lang="fr-FR" dirty="0">
                <a:sym typeface="Wingdings" panose="05000000000000000000" pitchFamily="2" charset="2"/>
              </a:rPr>
              <a:t>Global transformations of \tau </a:t>
            </a:r>
            <a:r>
              <a:rPr lang="fr-FR" dirty="0" err="1">
                <a:sym typeface="Wingdings" panose="05000000000000000000" pitchFamily="2" charset="2"/>
              </a:rPr>
              <a:t>that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keep</a:t>
            </a:r>
            <a:r>
              <a:rPr lang="fr-FR" dirty="0">
                <a:sym typeface="Wingdings" panose="05000000000000000000" pitchFamily="2" charset="2"/>
              </a:rPr>
              <a:t> the torus invariant</a:t>
            </a:r>
          </a:p>
          <a:p>
            <a:pPr marL="228600" indent="-228600">
              <a:buAutoNum type="arabicPeriod"/>
            </a:pPr>
            <a:r>
              <a:rPr lang="fr-FR" dirty="0" err="1">
                <a:sym typeface="Wingdings" panose="05000000000000000000" pitchFamily="2" charset="2"/>
              </a:rPr>
              <a:t>Well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defined</a:t>
            </a:r>
            <a:r>
              <a:rPr lang="fr-FR" dirty="0">
                <a:sym typeface="Wingdings" panose="05000000000000000000" pitchFamily="2" charset="2"/>
              </a:rPr>
              <a:t> fcts on the torus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51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err="1"/>
              <a:t>Holomorphic</a:t>
            </a:r>
            <a:r>
              <a:rPr lang="fr-FR" dirty="0"/>
              <a:t> and </a:t>
            </a:r>
            <a:r>
              <a:rPr lang="fr-FR" dirty="0" err="1"/>
              <a:t>upper</a:t>
            </a:r>
            <a:r>
              <a:rPr lang="fr-FR" dirty="0"/>
              <a:t> </a:t>
            </a:r>
            <a:r>
              <a:rPr lang="fr-FR" dirty="0" err="1"/>
              <a:t>half</a:t>
            </a:r>
            <a:r>
              <a:rPr lang="fr-FR" dirty="0"/>
              <a:t> plane</a:t>
            </a:r>
          </a:p>
          <a:p>
            <a:pPr marL="228600" indent="-228600">
              <a:buAutoNum type="arabicPeriod"/>
            </a:pPr>
            <a:r>
              <a:rPr lang="fr-FR" dirty="0"/>
              <a:t>Transformation </a:t>
            </a:r>
            <a:r>
              <a:rPr lang="fr-FR" dirty="0" err="1"/>
              <a:t>property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/>
              <a:t>K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weight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/>
              <a:t>Fourier expansion </a:t>
            </a:r>
          </a:p>
          <a:p>
            <a:pPr marL="228600" indent="-228600">
              <a:buAutoNum type="arabicPeriod"/>
            </a:pPr>
            <a:r>
              <a:rPr lang="fr-FR" dirty="0" err="1"/>
              <a:t>Finite</a:t>
            </a:r>
            <a:r>
              <a:rPr lang="fr-FR" dirty="0"/>
              <a:t> </a:t>
            </a:r>
            <a:r>
              <a:rPr lang="fr-FR" dirty="0" err="1"/>
              <a:t>dimensional</a:t>
            </a:r>
            <a:r>
              <a:rPr lang="fr-FR" dirty="0"/>
              <a:t> </a:t>
            </a:r>
            <a:r>
              <a:rPr lang="fr-FR" dirty="0" err="1"/>
              <a:t>vector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 err="1"/>
              <a:t>Define</a:t>
            </a:r>
            <a:r>
              <a:rPr lang="fr-FR" dirty="0"/>
              <a:t> a few </a:t>
            </a:r>
            <a:r>
              <a:rPr lang="fr-FR" dirty="0" err="1"/>
              <a:t>generalizations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06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 err="1"/>
              <a:t>Keep</a:t>
            </a:r>
            <a:r>
              <a:rPr lang="fr-FR" dirty="0"/>
              <a:t> the </a:t>
            </a:r>
            <a:r>
              <a:rPr lang="fr-FR" dirty="0" err="1"/>
              <a:t>holomorphicity</a:t>
            </a:r>
            <a:r>
              <a:rPr lang="fr-FR" dirty="0"/>
              <a:t> </a:t>
            </a:r>
            <a:r>
              <a:rPr lang="fr-FR" dirty="0" err="1"/>
              <a:t>property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 err="1"/>
              <a:t>Anomaly</a:t>
            </a:r>
            <a:r>
              <a:rPr lang="fr-FR" dirty="0"/>
              <a:t> in the </a:t>
            </a:r>
            <a:r>
              <a:rPr lang="fr-FR" dirty="0" err="1"/>
              <a:t>modular</a:t>
            </a:r>
            <a:r>
              <a:rPr lang="fr-FR" dirty="0"/>
              <a:t> transformation </a:t>
            </a:r>
          </a:p>
          <a:p>
            <a:pPr marL="228600" indent="-228600">
              <a:buAutoNum type="arabicPeriod"/>
            </a:pPr>
            <a:r>
              <a:rPr lang="fr-FR" dirty="0" err="1"/>
              <a:t>Anomaly</a:t>
            </a:r>
            <a:r>
              <a:rPr lang="fr-FR" dirty="0"/>
              <a:t> </a:t>
            </a:r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determined</a:t>
            </a:r>
            <a:r>
              <a:rPr lang="fr-FR" dirty="0"/>
              <a:t> by a </a:t>
            </a:r>
            <a:r>
              <a:rPr lang="fr-FR" dirty="0" err="1"/>
              <a:t>function</a:t>
            </a:r>
            <a:r>
              <a:rPr lang="fr-FR" dirty="0"/>
              <a:t> g </a:t>
            </a:r>
            <a:r>
              <a:rPr lang="fr-FR" dirty="0" err="1"/>
              <a:t>called</a:t>
            </a:r>
            <a:r>
              <a:rPr lang="fr-FR" dirty="0"/>
              <a:t> the </a:t>
            </a:r>
            <a:r>
              <a:rPr lang="fr-FR" dirty="0" err="1"/>
              <a:t>shadow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 err="1"/>
              <a:t>Function</a:t>
            </a:r>
            <a:r>
              <a:rPr lang="fr-FR" dirty="0"/>
              <a:t> g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modular</a:t>
            </a:r>
            <a:r>
              <a:rPr lang="fr-FR" dirty="0"/>
              <a:t> of </a:t>
            </a:r>
            <a:r>
              <a:rPr lang="fr-FR" dirty="0" err="1"/>
              <a:t>weight</a:t>
            </a:r>
            <a:r>
              <a:rPr lang="fr-FR" dirty="0"/>
              <a:t> 2-k</a:t>
            </a:r>
          </a:p>
          <a:p>
            <a:pPr marL="228600" indent="-228600">
              <a:buAutoNum type="arabicPeriod"/>
            </a:pPr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define</a:t>
            </a:r>
            <a:r>
              <a:rPr lang="fr-FR" dirty="0"/>
              <a:t> a </a:t>
            </a:r>
            <a:r>
              <a:rPr lang="fr-FR" dirty="0" err="1"/>
              <a:t>completion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transforms</a:t>
            </a:r>
            <a:r>
              <a:rPr lang="fr-FR" dirty="0"/>
              <a:t> </a:t>
            </a:r>
            <a:r>
              <a:rPr lang="fr-FR" dirty="0" err="1"/>
              <a:t>properly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modular</a:t>
            </a:r>
            <a:r>
              <a:rPr lang="fr-FR" dirty="0"/>
              <a:t> transformations </a:t>
            </a:r>
          </a:p>
          <a:p>
            <a:pPr marL="228600" indent="-228600">
              <a:buAutoNum type="arabicPeriod"/>
            </a:pPr>
            <a:r>
              <a:rPr lang="fr-FR" dirty="0" err="1"/>
              <a:t>We</a:t>
            </a:r>
            <a:r>
              <a:rPr lang="fr-FR" dirty="0"/>
              <a:t> lose </a:t>
            </a:r>
            <a:r>
              <a:rPr lang="fr-FR" dirty="0" err="1"/>
              <a:t>holomorphicity</a:t>
            </a:r>
            <a:r>
              <a:rPr lang="fr-FR" dirty="0"/>
              <a:t>.</a:t>
            </a:r>
          </a:p>
          <a:p>
            <a:pPr marL="228600" indent="-228600">
              <a:buAutoNum type="arabicPeriod"/>
            </a:pPr>
            <a:r>
              <a:rPr lang="fr-FR" dirty="0" err="1"/>
              <a:t>Form</a:t>
            </a:r>
            <a:r>
              <a:rPr lang="fr-FR" dirty="0"/>
              <a:t> a </a:t>
            </a:r>
            <a:r>
              <a:rPr lang="fr-FR" dirty="0" err="1"/>
              <a:t>finite</a:t>
            </a:r>
            <a:r>
              <a:rPr lang="fr-FR" dirty="0"/>
              <a:t> </a:t>
            </a:r>
            <a:r>
              <a:rPr lang="fr-FR" dirty="0" err="1"/>
              <a:t>dimensional</a:t>
            </a:r>
            <a:r>
              <a:rPr lang="fr-FR" dirty="0"/>
              <a:t> </a:t>
            </a:r>
            <a:r>
              <a:rPr lang="fr-FR" dirty="0" err="1"/>
              <a:t>vector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depth</a:t>
            </a:r>
            <a:r>
              <a:rPr lang="fr-FR" dirty="0"/>
              <a:t> 1 </a:t>
            </a:r>
            <a:r>
              <a:rPr lang="fr-FR" dirty="0" err="1"/>
              <a:t>mock</a:t>
            </a:r>
            <a:r>
              <a:rPr lang="fr-FR" dirty="0"/>
              <a:t> </a:t>
            </a:r>
            <a:r>
              <a:rPr lang="fr-FR" dirty="0" err="1"/>
              <a:t>modular</a:t>
            </a:r>
            <a:r>
              <a:rPr lang="fr-FR" dirty="0"/>
              <a:t> </a:t>
            </a:r>
            <a:r>
              <a:rPr lang="fr-FR" dirty="0" err="1"/>
              <a:t>forms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982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/>
              <a:t>Swipe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437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/>
              <a:t>The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thing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changes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g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required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of </a:t>
            </a:r>
            <a:r>
              <a:rPr lang="fr-FR" dirty="0" err="1"/>
              <a:t>depth</a:t>
            </a:r>
            <a:r>
              <a:rPr lang="fr-FR" dirty="0"/>
              <a:t> n-1. Inductive </a:t>
            </a:r>
            <a:r>
              <a:rPr lang="fr-FR" dirty="0" err="1"/>
              <a:t>definition</a:t>
            </a:r>
            <a:r>
              <a:rPr lang="fr-FR" dirty="0"/>
              <a:t>.</a:t>
            </a:r>
          </a:p>
          <a:p>
            <a:pPr marL="228600" indent="-228600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E796F-5AEF-4785-A8EB-B6C4DC8F109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89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2D097-D101-43AF-8D52-847A7E95E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F39E79-F23D-4756-9F25-85574A3FB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BB49EF-FAEE-4BCA-AD98-E2D9FCDF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DD0B-2697-4022-8537-4823EBAD3E47}" type="datetime1">
              <a:rPr lang="fr-FR" smtClean="0"/>
              <a:t>03/06/2025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AF278E-942B-429C-9CD6-78E1C27C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1BD562-EC11-4DB0-8480-367C9646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46BA-8AF9-4C2B-99E2-F7DEB46DB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36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99F8EB-EBE3-44D6-924D-DAD4A9A2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C35C28-FDE4-42CE-9B90-4D69C3B2D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C205F-67A9-4C44-B5C5-534F6F82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E6B1-9CF9-460F-BABA-6792E39F3488}" type="datetime1">
              <a:rPr lang="fr-FR" smtClean="0"/>
              <a:t>03/06/2025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B7259E-BDBA-4FEB-84A4-A33AE2E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E883EA-E34F-4390-B765-AF25C606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46BA-8AF9-4C2B-99E2-F7DEB46DB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89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47C5EA-A926-4D9A-A8A9-581B0F95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B50AA7-E954-449F-BE6C-76F52E294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B397AB-E070-4DBE-9721-896F011A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BDA2-ADB3-4825-833C-84105DC7147A}" type="datetime1">
              <a:rPr lang="fr-FR" smtClean="0"/>
              <a:t>03/06/2025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BB73EC-8C6E-4482-9C6A-41C07BC9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331DB5-6CB1-4593-A8C2-4B852D10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46BA-8AF9-4C2B-99E2-F7DEB46DB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64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C22F9D-BC60-4FEA-A354-D30A71EA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689529-05A2-4227-AEE7-8AA713433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1CA69A-6FAC-4890-B622-F89EC052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F979-5F75-43B9-81EC-1076E1CF4101}" type="datetime1">
              <a:rPr lang="fr-FR" smtClean="0"/>
              <a:t>03/06/2025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8B4502-00CB-46D1-81AC-7CA65090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456DF3-E2C1-4F3B-8043-7D20F97B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46BA-8AF9-4C2B-99E2-F7DEB46DB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44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621B7-C14B-4A1B-8BC8-AEF329BD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AD9DE3-B503-48DA-8229-511F7CE66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3837F8-B58D-4A11-92A6-0CDC6DC2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012F-56AB-4E7D-93B1-20C6743057E0}" type="datetime1">
              <a:rPr lang="fr-FR" smtClean="0"/>
              <a:t>03/06/2025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2650E9-9CD7-4124-8DBA-2ED79D21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0B7C68-10E8-4B63-A94C-8BB14AA9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46BA-8AF9-4C2B-99E2-F7DEB46DB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7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2773E-A383-4268-BF08-320CDE8AB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9DCEDE-A9F6-4A1A-9D9E-A42F3DE1B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5B8778-1B7E-42E3-A923-73B3E292E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2D41A2-8437-42C1-B98A-168A3807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5FC1F-4309-44D3-A11E-4003ECE6E31E}" type="datetime1">
              <a:rPr lang="fr-FR" smtClean="0"/>
              <a:t>03/06/2025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DEE306-B27D-40B7-9A09-C95C77EA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47F122-13C3-4FDF-A080-A87A1119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46BA-8AF9-4C2B-99E2-F7DEB46DB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14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3D48E-FE63-427D-A310-62CC27DD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08EDEC-92CC-4EC3-9094-190468BAD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2878D3-6E7B-4505-879C-AC73F5E5B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2057A9-7667-43BE-B737-AC559154E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086A55-6428-4E72-8AA3-B4B722064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EC14AA7-4004-4109-94B2-F44F82B4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40A4-1FF6-45BA-B2FD-33B2DA7C9D5B}" type="datetime1">
              <a:rPr lang="fr-FR" smtClean="0"/>
              <a:t>03/06/2025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48E070-0441-4B9B-8430-FEA5E5A5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07EFE6-3C44-46FE-B5D2-B67207DD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46BA-8AF9-4C2B-99E2-F7DEB46DB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90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42B08-3266-4E20-B46C-B1A303AE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388253-34F5-4146-9F36-7E0214C25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A864-0217-4100-BEEC-58164F03E13E}" type="datetime1">
              <a:rPr lang="fr-FR" smtClean="0"/>
              <a:t>03/06/2025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B63184-EC5C-4E81-A8C7-83FD5CB5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A70FBD-77C9-43B0-B928-EBD9A9BB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46BA-8AF9-4C2B-99E2-F7DEB46DB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58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A0DE62-4E14-424C-81AE-572F50F7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13E5-D63D-4D48-AB97-CEE48EE4A4CD}" type="datetime1">
              <a:rPr lang="fr-FR" smtClean="0"/>
              <a:t>03/06/2025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AD21F3-4699-4D62-B5BE-507606EA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AB7537-17C2-4DB6-90C7-EBAAFCBD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46BA-8AF9-4C2B-99E2-F7DEB46DB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0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555724-BFD7-4964-AC8D-3A1E7A5E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5D2BB6-B37F-42FB-A662-A35C1DDF0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8B4FE8-92D6-42F5-B9AA-347838C74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DF6B77-62BB-47C0-87E8-3ABED8F7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7FA5-B066-4E05-8B93-1CF3CEE498F7}" type="datetime1">
              <a:rPr lang="fr-FR" smtClean="0"/>
              <a:t>03/06/2025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E1E39E-E443-4FFF-9271-EAEB6D1FA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68835F-E819-4423-9276-64DBE3E6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46BA-8AF9-4C2B-99E2-F7DEB46DB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88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88BE8-3FA2-4710-9148-B2E2CC43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A11598-B2C7-49AF-B8D9-583F8FB88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59A3E3-9B05-429A-AB58-7938CF2C8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23831A-F184-4809-951F-8FC5868D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FD28-B36E-464C-A8B3-08C5CD07A783}" type="datetime1">
              <a:rPr lang="fr-FR" smtClean="0"/>
              <a:t>03/06/2025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C70BC5-DDA3-4FA6-96CB-D03937AA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10DD9E-0D2E-4C54-8877-CFA548BE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46BA-8AF9-4C2B-99E2-F7DEB46DB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32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9A6EA1-1B0F-4831-A994-BF1AB127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E7E549-8595-4CBE-B341-F1DD017AC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A88015-BA1C-45F7-947D-624F488E9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73A20-9804-4B2A-ADDA-4D9A0AC06393}" type="datetime1">
              <a:rPr lang="fr-FR" smtClean="0"/>
              <a:t>03/06/2025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B370DF-03C8-4A27-AD58-0A016E03F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0D30E2-0211-4AA3-BBE9-7250CA8E3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46BA-8AF9-4C2B-99E2-F7DEB46DB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71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8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0.png"/><Relationship Id="rId4" Type="http://schemas.openxmlformats.org/officeDocument/2006/relationships/image" Target="../media/image24.png"/><Relationship Id="rId9" Type="http://schemas.openxmlformats.org/officeDocument/2006/relationships/image" Target="../media/image1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3" Type="http://schemas.openxmlformats.org/officeDocument/2006/relationships/image" Target="../media/image15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40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1.png"/><Relationship Id="rId5" Type="http://schemas.openxmlformats.org/officeDocument/2006/relationships/image" Target="../media/image17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81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6.png"/><Relationship Id="rId11" Type="http://schemas.openxmlformats.org/officeDocument/2006/relationships/image" Target="../media/image26.png"/><Relationship Id="rId5" Type="http://schemas.openxmlformats.org/officeDocument/2006/relationships/image" Target="../media/image45.png"/><Relationship Id="rId10" Type="http://schemas.openxmlformats.org/officeDocument/2006/relationships/image" Target="../media/image23.png"/><Relationship Id="rId4" Type="http://schemas.openxmlformats.org/officeDocument/2006/relationships/image" Target="../media/image44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14.xml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1" Type="http://schemas.openxmlformats.org/officeDocument/2006/relationships/tags" Target="../tags/tag8.xml"/><Relationship Id="rId11" Type="http://schemas.openxmlformats.org/officeDocument/2006/relationships/image" Target="../media/image39.png"/><Relationship Id="rId15" Type="http://schemas.openxmlformats.org/officeDocument/2006/relationships/image" Target="../media/image171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41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0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5" Type="http://schemas.openxmlformats.org/officeDocument/2006/relationships/image" Target="../media/image35.png"/><Relationship Id="rId4" Type="http://schemas.openxmlformats.org/officeDocument/2006/relationships/image" Target="../media/image3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42.png"/><Relationship Id="rId4" Type="http://schemas.openxmlformats.org/officeDocument/2006/relationships/image" Target="../media/image4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3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3.jpe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332.png"/><Relationship Id="rId4" Type="http://schemas.openxmlformats.org/officeDocument/2006/relationships/image" Target="../media/image20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0.png"/><Relationship Id="rId5" Type="http://schemas.openxmlformats.org/officeDocument/2006/relationships/image" Target="../media/image110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4E4C3E8-C460-4386-9EEC-A5F06B3D0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70184"/>
            <a:ext cx="9144000" cy="5126180"/>
          </a:xfrm>
        </p:spPr>
        <p:txBody>
          <a:bodyPr>
            <a:normAutofit/>
          </a:bodyPr>
          <a:lstStyle/>
          <a:p>
            <a:r>
              <a:rPr lang="fr-FR" dirty="0"/>
              <a:t>Khalil Bendriss</a:t>
            </a:r>
          </a:p>
          <a:p>
            <a:r>
              <a:rPr lang="fr-FR" sz="2000" dirty="0"/>
              <a:t>Laboratoire Charles Coulomb, Montpellier</a:t>
            </a:r>
            <a:endParaRPr lang="fr-FR" dirty="0"/>
          </a:p>
          <a:p>
            <a:r>
              <a:rPr lang="fr-FR" sz="2000" dirty="0" err="1"/>
              <a:t>October</a:t>
            </a:r>
            <a:r>
              <a:rPr lang="fr-FR" sz="2000" dirty="0"/>
              <a:t> 2024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Based</a:t>
            </a:r>
            <a:r>
              <a:rPr lang="fr-FR" dirty="0"/>
              <a:t> on joint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Sergey Alexandrov</a:t>
            </a:r>
          </a:p>
          <a:p>
            <a:r>
              <a:rPr lang="fr-FR" dirty="0"/>
              <a:t>arXiv:2411.17699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DD176D-85AB-40E9-940A-FF47045836F6}"/>
              </a:ext>
            </a:extLst>
          </p:cNvPr>
          <p:cNvSpPr/>
          <p:nvPr/>
        </p:nvSpPr>
        <p:spPr>
          <a:xfrm>
            <a:off x="1877291" y="535707"/>
            <a:ext cx="8437418" cy="88669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Mock</a:t>
            </a:r>
            <a:r>
              <a:rPr lang="fr-F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modularity</a:t>
            </a:r>
            <a:r>
              <a:rPr lang="fr-F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fr-FR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Calabi-Yau</a:t>
            </a:r>
            <a:r>
              <a:rPr lang="fr-F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threefolds</a:t>
            </a:r>
            <a:endParaRPr lang="fr-FR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 5" descr="Une image contenant cercle, Police, symbole, logo&#10;&#10;Description générée automatiquement">
            <a:extLst>
              <a:ext uri="{FF2B5EF4-FFF2-40B4-BE49-F238E27FC236}">
                <a16:creationId xmlns:a16="http://schemas.microsoft.com/office/drawing/2014/main" id="{C464EE80-1000-4234-A457-791D22303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51" y="5525920"/>
            <a:ext cx="1189177" cy="1189177"/>
          </a:xfrm>
          <a:prstGeom prst="rect">
            <a:avLst/>
          </a:prstGeom>
        </p:spPr>
      </p:pic>
      <p:pic>
        <p:nvPicPr>
          <p:cNvPr id="8" name="Image 7" descr="Une image contenant texte, Graphique, logo, Police&#10;&#10;Description générée automatiquement">
            <a:extLst>
              <a:ext uri="{FF2B5EF4-FFF2-40B4-BE49-F238E27FC236}">
                <a16:creationId xmlns:a16="http://schemas.microsoft.com/office/drawing/2014/main" id="{A63650BB-D382-4A91-8118-C18B26617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53" y="5595871"/>
            <a:ext cx="1410848" cy="110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7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24"/>
    </mc:Choice>
    <mc:Fallback>
      <p:transition spd="slow" advTm="301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EBCE2A-C657-42E7-984C-EE818E61576E}"/>
                  </a:ext>
                </a:extLst>
              </p:cNvPr>
              <p:cNvSpPr/>
              <p:nvPr/>
            </p:nvSpPr>
            <p:spPr>
              <a:xfrm>
                <a:off x="-1" y="0"/>
                <a:ext cx="12192001" cy="11715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u="sng" dirty="0">
                    <a:ln w="0"/>
                    <a:solidFill>
                      <a:srgbClr val="FF3399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Depth </a:t>
                </a:r>
                <a14:m>
                  <m:oMath xmlns:m="http://schemas.openxmlformats.org/officeDocument/2006/math">
                    <m:r>
                      <a:rPr lang="fr-FR" sz="3200" b="0" i="1" u="sng" smtClean="0">
                        <a:ln w="0"/>
                        <a:solidFill>
                          <a:srgbClr val="FF3399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sz="3200" dirty="0">
                    <a:ln w="0"/>
                    <a:solidFill>
                      <a:srgbClr val="FF3399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fr-FR" sz="3200" dirty="0" err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Mock</a:t>
                </a:r>
                <a:r>
                  <a:rPr lang="fr-FR" sz="32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fr-FR" sz="3200" dirty="0" err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modular</a:t>
                </a:r>
                <a:r>
                  <a:rPr lang="fr-FR" sz="32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fr-FR" sz="3200" dirty="0" err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Modular</a:t>
                </a:r>
                <a:r>
                  <a:rPr lang="fr-FR" sz="32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fr-FR" sz="3200" dirty="0" err="1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forms</a:t>
                </a:r>
                <a:endParaRPr lang="fr-FR" sz="3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EBCE2A-C657-42E7-984C-EE818E615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12192001" cy="1171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432162E-4C5C-4941-BE61-4412A51EBA87}"/>
              </a:ext>
            </a:extLst>
          </p:cNvPr>
          <p:cNvCxnSpPr>
            <a:cxnSpLocks/>
          </p:cNvCxnSpPr>
          <p:nvPr/>
        </p:nvCxnSpPr>
        <p:spPr>
          <a:xfrm>
            <a:off x="7572375" y="1171575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CBA790C-4406-4E03-9A49-F5C23594342A}"/>
              </a:ext>
            </a:extLst>
          </p:cNvPr>
          <p:cNvSpPr/>
          <p:nvPr/>
        </p:nvSpPr>
        <p:spPr>
          <a:xfrm>
            <a:off x="7572375" y="1171575"/>
            <a:ext cx="4619614" cy="695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Characterestics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BBEF5-F315-40A7-923E-567FABE69ABE}"/>
              </a:ext>
            </a:extLst>
          </p:cNvPr>
          <p:cNvSpPr/>
          <p:nvPr/>
        </p:nvSpPr>
        <p:spPr>
          <a:xfrm>
            <a:off x="-2" y="1171575"/>
            <a:ext cx="7572363" cy="695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F82408-043B-472E-A597-DFEE3258AA00}"/>
                  </a:ext>
                </a:extLst>
              </p:cNvPr>
              <p:cNvSpPr txBox="1"/>
              <p:nvPr/>
            </p:nvSpPr>
            <p:spPr>
              <a:xfrm>
                <a:off x="1200148" y="3495675"/>
                <a:ext cx="6286497" cy="75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fr-F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F82408-043B-472E-A597-DFEE3258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48" y="3495675"/>
                <a:ext cx="6286497" cy="7585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5928EFD-6238-4A8F-B719-10D3F89334ED}"/>
                  </a:ext>
                </a:extLst>
              </p:cNvPr>
              <p:cNvSpPr txBox="1"/>
              <p:nvPr/>
            </p:nvSpPr>
            <p:spPr>
              <a:xfrm>
                <a:off x="7572361" y="3515063"/>
                <a:ext cx="42481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b="1" dirty="0" err="1"/>
                  <a:t>weight</a:t>
                </a:r>
                <a:r>
                  <a:rPr lang="fr-FR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b="1" dirty="0" err="1">
                    <a:solidFill>
                      <a:srgbClr val="7030A0"/>
                    </a:solidFill>
                  </a:rPr>
                  <a:t>shadow</a:t>
                </a:r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5928EFD-6238-4A8F-B719-10D3F893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61" y="3515063"/>
                <a:ext cx="4248150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3F346FE5-9851-437B-BC4F-9E161C4A67FA}"/>
                  </a:ext>
                </a:extLst>
              </p:cNvPr>
              <p:cNvSpPr/>
              <p:nvPr/>
            </p:nvSpPr>
            <p:spPr>
              <a:xfrm>
                <a:off x="2660904" y="5819775"/>
                <a:ext cx="7485507" cy="1038225"/>
              </a:xfrm>
              <a:prstGeom prst="round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 err="1">
                    <a:solidFill>
                      <a:schemeClr val="tx1"/>
                    </a:solidFill>
                  </a:rPr>
                  <a:t>Two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>
                    <a:solidFill>
                      <a:srgbClr val="FF3399"/>
                    </a:solidFill>
                  </a:rPr>
                  <a:t>(</a:t>
                </a:r>
                <a:r>
                  <a:rPr lang="fr-FR" sz="2400" dirty="0" err="1">
                    <a:solidFill>
                      <a:srgbClr val="FF3399"/>
                    </a:solidFill>
                  </a:rPr>
                  <a:t>higher</a:t>
                </a:r>
                <a:r>
                  <a:rPr lang="fr-FR" sz="2400" dirty="0">
                    <a:solidFill>
                      <a:srgbClr val="FF3399"/>
                    </a:solidFill>
                  </a:rPr>
                  <a:t> </a:t>
                </a:r>
                <a:r>
                  <a:rPr lang="fr-FR" sz="2400" dirty="0" err="1">
                    <a:solidFill>
                      <a:srgbClr val="FF3399"/>
                    </a:solidFill>
                  </a:rPr>
                  <a:t>depth</a:t>
                </a:r>
                <a:r>
                  <a:rPr lang="fr-FR" sz="2400" dirty="0">
                    <a:solidFill>
                      <a:srgbClr val="FF3399"/>
                    </a:solidFill>
                  </a:rPr>
                  <a:t>)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mock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modular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forms</a:t>
                </a:r>
                <a:r>
                  <a:rPr lang="fr-FR" sz="2400" dirty="0">
                    <a:solidFill>
                      <a:schemeClr val="tx1"/>
                    </a:solidFill>
                  </a:rPr>
                  <a:t> of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fixed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weight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and shadow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are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related</a:t>
                </a:r>
                <a:r>
                  <a:rPr lang="fr-FR" sz="2400" dirty="0">
                    <a:solidFill>
                      <a:schemeClr val="tx1"/>
                    </a:solidFill>
                  </a:rPr>
                  <a:t> by a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modular</a:t>
                </a:r>
                <a:r>
                  <a:rPr lang="fr-FR" sz="2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form</a:t>
                </a:r>
                <a:r>
                  <a:rPr lang="fr-FR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3F346FE5-9851-437B-BC4F-9E161C4A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904" y="5819775"/>
                <a:ext cx="7485507" cy="1038225"/>
              </a:xfrm>
              <a:prstGeom prst="roundRect">
                <a:avLst/>
              </a:prstGeom>
              <a:blipFill>
                <a:blip r:embed="rId6"/>
                <a:stretch>
                  <a:fillRect l="-163" b="-232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88CE73DB-49F6-465B-AFF8-1640E33F2DFE}"/>
              </a:ext>
            </a:extLst>
          </p:cNvPr>
          <p:cNvSpPr txBox="1"/>
          <p:nvPr/>
        </p:nvSpPr>
        <p:spPr>
          <a:xfrm>
            <a:off x="0" y="4595419"/>
            <a:ext cx="254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They</a:t>
            </a:r>
            <a:r>
              <a:rPr lang="fr-FR" dirty="0"/>
              <a:t> have a </a:t>
            </a:r>
            <a:r>
              <a:rPr lang="fr-FR" b="1" dirty="0" err="1">
                <a:solidFill>
                  <a:srgbClr val="7030A0"/>
                </a:solidFill>
              </a:rPr>
              <a:t>completion</a:t>
            </a:r>
            <a:r>
              <a:rPr lang="fr-F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FE8E47-86BB-40D0-8B9E-895038068ECE}"/>
                  </a:ext>
                </a:extLst>
              </p:cNvPr>
              <p:cNvSpPr txBox="1"/>
              <p:nvPr/>
            </p:nvSpPr>
            <p:spPr>
              <a:xfrm>
                <a:off x="2419350" y="4417774"/>
                <a:ext cx="5248270" cy="724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FE8E47-86BB-40D0-8B9E-89503806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417774"/>
                <a:ext cx="5248270" cy="7246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C0715166-04A4-49C0-B98E-A221D4CE7B4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76975" y="2563269"/>
            <a:ext cx="1952625" cy="1110994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9C3B621E-F464-4399-9668-1B27C76D7C01}"/>
                  </a:ext>
                </a:extLst>
              </p:cNvPr>
              <p:cNvSpPr txBox="1"/>
              <p:nvPr/>
            </p:nvSpPr>
            <p:spPr>
              <a:xfrm>
                <a:off x="8229600" y="2373441"/>
                <a:ext cx="29146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fr-F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>
                    <a:solidFill>
                      <a:srgbClr val="FF3399"/>
                    </a:solidFill>
                  </a:rPr>
                  <a:t>Depth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fr-FR" dirty="0">
                    <a:solidFill>
                      <a:srgbClr val="FF3399"/>
                    </a:solidFill>
                  </a:rPr>
                  <a:t> </a:t>
                </a:r>
                <a:r>
                  <a:rPr lang="fr-FR" dirty="0" err="1">
                    <a:solidFill>
                      <a:srgbClr val="7030A0"/>
                    </a:solidFill>
                  </a:rPr>
                  <a:t>mock</a:t>
                </a:r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err="1">
                    <a:solidFill>
                      <a:srgbClr val="7030A0"/>
                    </a:solidFill>
                  </a:rPr>
                  <a:t>modular</a:t>
                </a:r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err="1">
                    <a:solidFill>
                      <a:srgbClr val="7030A0"/>
                    </a:solidFill>
                  </a:rPr>
                  <a:t>form</a:t>
                </a:r>
                <a:r>
                  <a:rPr lang="fr-FR" dirty="0">
                    <a:solidFill>
                      <a:srgbClr val="7030A0"/>
                    </a:solidFill>
                  </a:rPr>
                  <a:t> of </a:t>
                </a:r>
                <a:r>
                  <a:rPr lang="fr-FR" dirty="0" err="1">
                    <a:solidFill>
                      <a:srgbClr val="7030A0"/>
                    </a:solidFill>
                  </a:rPr>
                  <a:t>weight</a:t>
                </a:r>
                <a:r>
                  <a:rPr lang="fr-FR" dirty="0">
                    <a:solidFill>
                      <a:srgbClr val="7030A0"/>
                    </a:solidFill>
                  </a:rPr>
                  <a:t> 2-k</a:t>
                </a:r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9C3B621E-F464-4399-9668-1B27C76D7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373441"/>
                <a:ext cx="2914644" cy="646331"/>
              </a:xfrm>
              <a:prstGeom prst="rect">
                <a:avLst/>
              </a:prstGeom>
              <a:blipFill>
                <a:blip r:embed="rId8"/>
                <a:stretch>
                  <a:fillRect l="-1674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32C4AFD-DA46-4D40-B641-5BB6BFEBB93A}"/>
                  </a:ext>
                </a:extLst>
              </p:cNvPr>
              <p:cNvSpPr txBox="1"/>
              <p:nvPr/>
            </p:nvSpPr>
            <p:spPr>
              <a:xfrm>
                <a:off x="297481" y="1954474"/>
                <a:ext cx="2831796" cy="546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: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ℍ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mr>
                      <m:m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</m:m>
                  </m:oMath>
                </a14:m>
                <a:r>
                  <a:rPr lang="fr-FR" sz="1600" dirty="0">
                    <a:solidFill>
                      <a:schemeClr val="tx1"/>
                    </a:solidFill>
                  </a:rPr>
                  <a:t> holomorphic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32C4AFD-DA46-4D40-B641-5BB6BFEBB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1" y="1954474"/>
                <a:ext cx="2831796" cy="546625"/>
              </a:xfrm>
              <a:prstGeom prst="rect">
                <a:avLst/>
              </a:prstGeom>
              <a:blipFill>
                <a:blip r:embed="rId9"/>
                <a:stretch>
                  <a:fillRect l="-216" b="-8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Nuage 13">
            <a:extLst>
              <a:ext uri="{FF2B5EF4-FFF2-40B4-BE49-F238E27FC236}">
                <a16:creationId xmlns:a16="http://schemas.microsoft.com/office/drawing/2014/main" id="{5CFBF381-3B6D-474E-8A2B-DFAAF7A83E95}"/>
              </a:ext>
            </a:extLst>
          </p:cNvPr>
          <p:cNvSpPr/>
          <p:nvPr/>
        </p:nvSpPr>
        <p:spPr>
          <a:xfrm>
            <a:off x="11575833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3375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569"/>
    </mc:Choice>
    <mc:Fallback>
      <p:transition spd="slow" advTm="2856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0"/>
            <a:ext cx="12192001" cy="11715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 err="1">
                <a:ln w="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Vector-Valued</a:t>
            </a:r>
            <a:r>
              <a:rPr lang="fr-FR" sz="3200" u="sng" dirty="0">
                <a:ln w="0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(VV)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Modular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forms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432162E-4C5C-4941-BE61-4412A51EBA87}"/>
              </a:ext>
            </a:extLst>
          </p:cNvPr>
          <p:cNvCxnSpPr>
            <a:cxnSpLocks/>
          </p:cNvCxnSpPr>
          <p:nvPr/>
        </p:nvCxnSpPr>
        <p:spPr>
          <a:xfrm>
            <a:off x="7572375" y="1171575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CBA790C-4406-4E03-9A49-F5C23594342A}"/>
              </a:ext>
            </a:extLst>
          </p:cNvPr>
          <p:cNvSpPr/>
          <p:nvPr/>
        </p:nvSpPr>
        <p:spPr>
          <a:xfrm>
            <a:off x="7572375" y="1171575"/>
            <a:ext cx="4619614" cy="695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Characterestics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BBEF5-F315-40A7-923E-567FABE69ABE}"/>
              </a:ext>
            </a:extLst>
          </p:cNvPr>
          <p:cNvSpPr/>
          <p:nvPr/>
        </p:nvSpPr>
        <p:spPr>
          <a:xfrm>
            <a:off x="-2" y="1171575"/>
            <a:ext cx="7572363" cy="695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F82408-043B-472E-A597-DFEE3258AA00}"/>
                  </a:ext>
                </a:extLst>
              </p:cNvPr>
              <p:cNvSpPr txBox="1"/>
              <p:nvPr/>
            </p:nvSpPr>
            <p:spPr>
              <a:xfrm>
                <a:off x="1073437" y="3343716"/>
                <a:ext cx="5921085" cy="1010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fr-FR" sz="2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4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24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fr-FR" sz="24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𝝁𝝂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F82408-043B-472E-A597-DFEE3258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437" y="3343716"/>
                <a:ext cx="5921085" cy="10106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5928EFD-6238-4A8F-B719-10D3F89334ED}"/>
                  </a:ext>
                </a:extLst>
              </p:cNvPr>
              <p:cNvSpPr txBox="1"/>
              <p:nvPr/>
            </p:nvSpPr>
            <p:spPr>
              <a:xfrm>
                <a:off x="9013814" y="3492322"/>
                <a:ext cx="17367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b="1" dirty="0" err="1"/>
                  <a:t>weight</a:t>
                </a:r>
                <a:r>
                  <a:rPr lang="fr-FR" dirty="0"/>
                  <a:t>.</a:t>
                </a: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5928EFD-6238-4A8F-B719-10D3F893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814" y="3492322"/>
                <a:ext cx="1736737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3F346FE5-9851-437B-BC4F-9E161C4A67FA}"/>
                  </a:ext>
                </a:extLst>
              </p:cNvPr>
              <p:cNvSpPr/>
              <p:nvPr/>
            </p:nvSpPr>
            <p:spPr>
              <a:xfrm>
                <a:off x="1526285" y="5831195"/>
                <a:ext cx="9139428" cy="103822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>
                    <a:solidFill>
                      <a:schemeClr val="accent2">
                        <a:lumMod val="50000"/>
                      </a:schemeClr>
                    </a:solidFill>
                  </a:rPr>
                  <a:t>VV </a:t>
                </a:r>
                <a:r>
                  <a:rPr lang="fr-FR" sz="2400" dirty="0" err="1"/>
                  <a:t>Modular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forms</a:t>
                </a:r>
                <a:r>
                  <a:rPr lang="fr-FR" sz="2400" dirty="0"/>
                  <a:t> of </a:t>
                </a:r>
                <a:r>
                  <a:rPr lang="fr-FR" sz="2400" dirty="0" err="1"/>
                  <a:t>fixed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weight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2400" dirty="0"/>
                  <a:t> and </a:t>
                </a:r>
                <a:r>
                  <a:rPr lang="fr-FR" sz="2400" dirty="0">
                    <a:solidFill>
                      <a:schemeClr val="accent2">
                        <a:lumMod val="50000"/>
                      </a:schemeClr>
                    </a:solidFill>
                  </a:rPr>
                  <a:t>multiplier system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24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fr-FR" sz="24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fr-FR" sz="2400" dirty="0" err="1"/>
                  <a:t>form</a:t>
                </a:r>
                <a:r>
                  <a:rPr lang="fr-FR" sz="2400" dirty="0"/>
                  <a:t> a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finite</a:t>
                </a:r>
                <a:r>
                  <a:rPr lang="fr-FR" sz="2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dimensional</a:t>
                </a:r>
                <a:r>
                  <a:rPr lang="fr-FR" sz="2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vector</a:t>
                </a:r>
                <a:r>
                  <a:rPr lang="fr-FR" sz="2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space</a:t>
                </a:r>
                <a:r>
                  <a:rPr lang="fr-FR" sz="2400" dirty="0"/>
                  <a:t>.</a:t>
                </a:r>
              </a:p>
            </p:txBody>
          </p:sp>
        </mc:Choice>
        <mc:Fallback xmlns="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3F346FE5-9851-437B-BC4F-9E161C4A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285" y="5831195"/>
                <a:ext cx="9139428" cy="1038225"/>
              </a:xfrm>
              <a:prstGeom prst="roundRect">
                <a:avLst/>
              </a:prstGeom>
              <a:blipFill>
                <a:blip r:embed="rId5"/>
                <a:stretch>
                  <a:fillRect b="-40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88CE73DB-49F6-465B-AFF8-1640E33F2DFE}"/>
              </a:ext>
            </a:extLst>
          </p:cNvPr>
          <p:cNvSpPr txBox="1"/>
          <p:nvPr/>
        </p:nvSpPr>
        <p:spPr>
          <a:xfrm>
            <a:off x="495300" y="4518540"/>
            <a:ext cx="229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Modular </a:t>
            </a:r>
            <a:r>
              <a:rPr lang="fr-FR" dirty="0" err="1"/>
              <a:t>forms</a:t>
            </a:r>
            <a:r>
              <a:rPr lang="fr-FR" dirty="0"/>
              <a:t> have a Fourier expansion: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FE8E47-86BB-40D0-8B9E-895038068ECE}"/>
                  </a:ext>
                </a:extLst>
              </p:cNvPr>
              <p:cNvSpPr txBox="1"/>
              <p:nvPr/>
            </p:nvSpPr>
            <p:spPr>
              <a:xfrm>
                <a:off x="3152775" y="4417774"/>
                <a:ext cx="4248147" cy="88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FE8E47-86BB-40D0-8B9E-89503806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775" y="4417774"/>
                <a:ext cx="4248147" cy="8819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CE8C00A-10F0-4C3C-A49D-C674F3755A2D}"/>
                  </a:ext>
                </a:extLst>
              </p:cNvPr>
              <p:cNvSpPr txBox="1"/>
              <p:nvPr/>
            </p:nvSpPr>
            <p:spPr>
              <a:xfrm>
                <a:off x="7144" y="1909796"/>
                <a:ext cx="3067050" cy="60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: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ℍ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mr>
                      <m:m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</m:m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holomorphic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CE8C00A-10F0-4C3C-A49D-C674F3755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" y="1909796"/>
                <a:ext cx="3067050" cy="603435"/>
              </a:xfrm>
              <a:prstGeom prst="rect">
                <a:avLst/>
              </a:prstGeom>
              <a:blipFill>
                <a:blip r:embed="rId7"/>
                <a:stretch>
                  <a:fillRect r="-1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6DD4B87-0D9A-4C89-A17F-FB1CE437972C}"/>
              </a:ext>
            </a:extLst>
          </p:cNvPr>
          <p:cNvCxnSpPr/>
          <p:nvPr/>
        </p:nvCxnSpPr>
        <p:spPr>
          <a:xfrm flipV="1">
            <a:off x="5753100" y="2876550"/>
            <a:ext cx="0" cy="78105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7D97D4A-77E6-4AEF-89DA-50BB179F1C5E}"/>
                  </a:ext>
                </a:extLst>
              </p:cNvPr>
              <p:cNvSpPr txBox="1"/>
              <p:nvPr/>
            </p:nvSpPr>
            <p:spPr>
              <a:xfrm>
                <a:off x="5369821" y="2317673"/>
                <a:ext cx="1218346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7D97D4A-77E6-4AEF-89DA-50BB179F1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821" y="2317673"/>
                <a:ext cx="1218346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Nuage 14">
            <a:extLst>
              <a:ext uri="{FF2B5EF4-FFF2-40B4-BE49-F238E27FC236}">
                <a16:creationId xmlns:a16="http://schemas.microsoft.com/office/drawing/2014/main" id="{7A1E44DF-2773-43B7-9C40-0024FA993408}"/>
              </a:ext>
            </a:extLst>
          </p:cNvPr>
          <p:cNvSpPr/>
          <p:nvPr/>
        </p:nvSpPr>
        <p:spPr>
          <a:xfrm>
            <a:off x="11575833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870970F-555D-4960-B1A0-8872794A43FD}"/>
                  </a:ext>
                </a:extLst>
              </p:cNvPr>
              <p:cNvSpPr txBox="1"/>
              <p:nvPr/>
            </p:nvSpPr>
            <p:spPr>
              <a:xfrm>
                <a:off x="8658796" y="3836441"/>
                <a:ext cx="2917037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b="1" dirty="0">
                    <a:solidFill>
                      <a:schemeClr val="accent2">
                        <a:lumMod val="50000"/>
                      </a:schemeClr>
                    </a:solidFill>
                  </a:rPr>
                  <a:t>multiplier system</a:t>
                </a:r>
                <a:r>
                  <a:rPr lang="fr-FR" dirty="0"/>
                  <a:t>.</a:t>
                </a: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870970F-555D-4960-B1A0-8872794A4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796" y="3836441"/>
                <a:ext cx="2917037" cy="391646"/>
              </a:xfrm>
              <a:prstGeom prst="rect">
                <a:avLst/>
              </a:prstGeom>
              <a:blipFill>
                <a:blip r:embed="rId9"/>
                <a:stretch>
                  <a:fillRect t="-6154" r="-1044" b="-18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50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0"/>
            <a:ext cx="12192001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Modularity</a:t>
            </a:r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id="{B8D0EBE1-EFA2-4EAC-B339-0C8C183C40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9203315"/>
                  </p:ext>
                </p:extLst>
              </p:nvPr>
            </p:nvGraphicFramePr>
            <p:xfrm>
              <a:off x="634999" y="2132540"/>
              <a:ext cx="10922001" cy="338133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640667">
                      <a:extLst>
                        <a:ext uri="{9D8B030D-6E8A-4147-A177-3AD203B41FA5}">
                          <a16:colId xmlns:a16="http://schemas.microsoft.com/office/drawing/2014/main" val="4284732058"/>
                        </a:ext>
                      </a:extLst>
                    </a:gridCol>
                    <a:gridCol w="3640667">
                      <a:extLst>
                        <a:ext uri="{9D8B030D-6E8A-4147-A177-3AD203B41FA5}">
                          <a16:colId xmlns:a16="http://schemas.microsoft.com/office/drawing/2014/main" val="1191120767"/>
                        </a:ext>
                      </a:extLst>
                    </a:gridCol>
                    <a:gridCol w="3640667">
                      <a:extLst>
                        <a:ext uri="{9D8B030D-6E8A-4147-A177-3AD203B41FA5}">
                          <a16:colId xmlns:a16="http://schemas.microsoft.com/office/drawing/2014/main" val="3923161882"/>
                        </a:ext>
                      </a:extLst>
                    </a:gridCol>
                  </a:tblGrid>
                  <a:tr h="835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/>
                            <a:t>Term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Math. 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/>
                            <a:t>Charact</a:t>
                          </a:r>
                          <a:r>
                            <a:rPr lang="fr-FR" sz="28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894973"/>
                      </a:ext>
                    </a:extLst>
                  </a:tr>
                  <a:tr h="835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/>
                            <a:t>Modular</a:t>
                          </a:r>
                          <a:r>
                            <a:rPr lang="fr-FR" sz="2800" dirty="0"/>
                            <a:t> </a:t>
                          </a:r>
                          <a:r>
                            <a:rPr lang="fr-FR" sz="2800" dirty="0" err="1"/>
                            <a:t>form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2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800" b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fr-FR" sz="28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Weight </a:t>
                          </a:r>
                          <a14:m>
                            <m:oMath xmlns:m="http://schemas.openxmlformats.org/officeDocument/2006/math">
                              <m:r>
                                <a:rPr lang="fr-FR" sz="2800" b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lang="fr-FR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852422"/>
                      </a:ext>
                    </a:extLst>
                  </a:tr>
                  <a:tr h="835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/>
                            <a:t>Mock</a:t>
                          </a:r>
                          <a:r>
                            <a:rPr lang="fr-FR" sz="2800" dirty="0"/>
                            <a:t> </a:t>
                          </a:r>
                          <a:r>
                            <a:rPr lang="fr-FR" sz="2800" dirty="0" err="1"/>
                            <a:t>modular</a:t>
                          </a:r>
                          <a:r>
                            <a:rPr lang="fr-FR" sz="2800" dirty="0"/>
                            <a:t> </a:t>
                          </a:r>
                          <a:r>
                            <a:rPr lang="fr-FR" sz="2800" dirty="0" err="1"/>
                            <a:t>form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800" b="0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fr-FR" sz="2800" b="0" smtClean="0"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800" b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  <m:r>
                                  <a:rPr lang="fr-FR" sz="2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800" b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fr-FR" sz="2800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800" b="0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acc>
                                <m:r>
                                  <a:rPr lang="fr-FR" sz="28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Depth </a:t>
                          </a:r>
                          <a14:m>
                            <m:oMath xmlns:m="http://schemas.openxmlformats.org/officeDocument/2006/math"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800" dirty="0"/>
                            <a:t> ; Shadow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sz="2800" b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fr-FR" sz="2800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800" b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sz="2800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4443974"/>
                      </a:ext>
                    </a:extLst>
                  </a:tr>
                  <a:tr h="8740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VV </a:t>
                          </a:r>
                          <a:r>
                            <a:rPr lang="fr-FR" sz="2800" dirty="0" err="1"/>
                            <a:t>modular</a:t>
                          </a:r>
                          <a:r>
                            <a:rPr lang="fr-FR" sz="2800" dirty="0"/>
                            <a:t> </a:t>
                          </a:r>
                          <a:r>
                            <a:rPr lang="fr-FR" sz="2800" dirty="0" err="1"/>
                            <a:t>form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fr-FR" sz="2800" b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fr-FR" sz="2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2800" b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fr-FR" sz="28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Multiplier system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sz="2800" b="0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oMath>
                          </a14:m>
                          <a:endParaRPr lang="fr-FR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1516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id="{B8D0EBE1-EFA2-4EAC-B339-0C8C183C40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9203315"/>
                  </p:ext>
                </p:extLst>
              </p:nvPr>
            </p:nvGraphicFramePr>
            <p:xfrm>
              <a:off x="634999" y="2132540"/>
              <a:ext cx="10922001" cy="338133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640667">
                      <a:extLst>
                        <a:ext uri="{9D8B030D-6E8A-4147-A177-3AD203B41FA5}">
                          <a16:colId xmlns:a16="http://schemas.microsoft.com/office/drawing/2014/main" val="4284732058"/>
                        </a:ext>
                      </a:extLst>
                    </a:gridCol>
                    <a:gridCol w="3640667">
                      <a:extLst>
                        <a:ext uri="{9D8B030D-6E8A-4147-A177-3AD203B41FA5}">
                          <a16:colId xmlns:a16="http://schemas.microsoft.com/office/drawing/2014/main" val="1191120767"/>
                        </a:ext>
                      </a:extLst>
                    </a:gridCol>
                    <a:gridCol w="3640667">
                      <a:extLst>
                        <a:ext uri="{9D8B030D-6E8A-4147-A177-3AD203B41FA5}">
                          <a16:colId xmlns:a16="http://schemas.microsoft.com/office/drawing/2014/main" val="3923161882"/>
                        </a:ext>
                      </a:extLst>
                    </a:gridCol>
                  </a:tblGrid>
                  <a:tr h="835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/>
                            <a:t>Term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Math. 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/>
                            <a:t>Charact</a:t>
                          </a:r>
                          <a:r>
                            <a:rPr lang="fr-FR" sz="280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894973"/>
                      </a:ext>
                    </a:extLst>
                  </a:tr>
                  <a:tr h="835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/>
                            <a:t>Modular</a:t>
                          </a:r>
                          <a:r>
                            <a:rPr lang="fr-FR" sz="2800" dirty="0"/>
                            <a:t> </a:t>
                          </a:r>
                          <a:r>
                            <a:rPr lang="fr-FR" sz="2800" dirty="0" err="1"/>
                            <a:t>form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5797" r="-100502" b="-2050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335" t="-105797" r="-670" b="-2050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3852422"/>
                      </a:ext>
                    </a:extLst>
                  </a:tr>
                  <a:tr h="835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 err="1"/>
                            <a:t>Mock</a:t>
                          </a:r>
                          <a:r>
                            <a:rPr lang="fr-FR" sz="2800" dirty="0"/>
                            <a:t> </a:t>
                          </a:r>
                          <a:r>
                            <a:rPr lang="fr-FR" sz="2800" dirty="0" err="1"/>
                            <a:t>modular</a:t>
                          </a:r>
                          <a:r>
                            <a:rPr lang="fr-FR" sz="2800" dirty="0"/>
                            <a:t> </a:t>
                          </a:r>
                          <a:r>
                            <a:rPr lang="fr-FR" sz="2800" dirty="0" err="1"/>
                            <a:t>form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7299" r="-100502" b="-106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335" t="-207299" r="-670" b="-1065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443974"/>
                      </a:ext>
                    </a:extLst>
                  </a:tr>
                  <a:tr h="8740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800" dirty="0"/>
                            <a:t>VV </a:t>
                          </a:r>
                          <a:r>
                            <a:rPr lang="fr-FR" sz="2800" dirty="0" err="1"/>
                            <a:t>modular</a:t>
                          </a:r>
                          <a:r>
                            <a:rPr lang="fr-FR" sz="2800" dirty="0"/>
                            <a:t> </a:t>
                          </a:r>
                          <a:r>
                            <a:rPr lang="fr-FR" sz="2800" dirty="0" err="1"/>
                            <a:t>form</a:t>
                          </a:r>
                          <a:endParaRPr lang="fr-F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361" r="-100502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335" t="-292361" r="-670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516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8259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F7052-F7B5-410E-AB4F-3BF0A6A0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6DADF-45C8-4EB6-A54D-AD3F14CD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dirty="0" err="1"/>
              <a:t>Modularity</a:t>
            </a:r>
            <a:endParaRPr lang="fr-FR" dirty="0"/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b="1" dirty="0"/>
              <a:t>DT invariants</a:t>
            </a:r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dirty="0" err="1"/>
              <a:t>Constraining</a:t>
            </a:r>
            <a:r>
              <a:rPr lang="fr-FR" dirty="0"/>
              <a:t> the </a:t>
            </a:r>
            <a:r>
              <a:rPr lang="fr-FR" dirty="0" err="1"/>
              <a:t>generating</a:t>
            </a:r>
            <a:r>
              <a:rPr lang="fr-FR" dirty="0"/>
              <a:t> </a:t>
            </a:r>
            <a:r>
              <a:rPr lang="fr-FR" dirty="0" err="1"/>
              <a:t>function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49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7"/>
    </mc:Choice>
    <mc:Fallback>
      <p:transition spd="slow" advTm="562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-70339"/>
            <a:ext cx="12192001" cy="1171575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Donaldson-Thomas (DT) invariants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5D2BB9F-F73C-4462-8C9F-CC9380EFDF81}"/>
              </a:ext>
            </a:extLst>
          </p:cNvPr>
          <p:cNvSpPr/>
          <p:nvPr/>
        </p:nvSpPr>
        <p:spPr>
          <a:xfrm>
            <a:off x="51140" y="2900820"/>
            <a:ext cx="4497638" cy="59469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Type IIA </a:t>
            </a:r>
            <a:r>
              <a:rPr lang="fr-FR" sz="2000" dirty="0" err="1">
                <a:solidFill>
                  <a:schemeClr val="bg1"/>
                </a:solidFill>
              </a:rPr>
              <a:t>compactified</a:t>
            </a:r>
            <a:r>
              <a:rPr lang="fr-FR" sz="2000" dirty="0">
                <a:solidFill>
                  <a:schemeClr val="bg1"/>
                </a:solidFill>
              </a:rPr>
              <a:t> on a </a:t>
            </a:r>
            <a:r>
              <a:rPr lang="fr-FR" sz="2000" dirty="0" err="1">
                <a:solidFill>
                  <a:srgbClr val="FFFF00"/>
                </a:solidFill>
              </a:rPr>
              <a:t>Calabi-Yau</a:t>
            </a:r>
            <a:r>
              <a:rPr lang="fr-FR" sz="2000" dirty="0">
                <a:solidFill>
                  <a:schemeClr val="bg1"/>
                </a:solidFill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3EB7B2B-C06E-4B8E-A3A2-DCA78A70EF46}"/>
                  </a:ext>
                </a:extLst>
              </p:cNvPr>
              <p:cNvSpPr txBox="1"/>
              <p:nvPr/>
            </p:nvSpPr>
            <p:spPr>
              <a:xfrm>
                <a:off x="272561" y="3683977"/>
                <a:ext cx="23299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We </a:t>
                </a:r>
                <a:r>
                  <a:rPr lang="fr-FR" dirty="0" err="1"/>
                  <a:t>restrict</a:t>
                </a:r>
                <a:r>
                  <a:rPr lang="fr-FR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3EB7B2B-C06E-4B8E-A3A2-DCA78A70E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61" y="3683977"/>
                <a:ext cx="2329961" cy="369332"/>
              </a:xfrm>
              <a:prstGeom prst="rect">
                <a:avLst/>
              </a:prstGeom>
              <a:blipFill>
                <a:blip r:embed="rId4"/>
                <a:stretch>
                  <a:fillRect l="-2356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05CC2B8-1B8E-46EB-89AB-F580CB2F43EB}"/>
              </a:ext>
            </a:extLst>
          </p:cNvPr>
          <p:cNvCxnSpPr>
            <a:cxnSpLocks/>
            <a:stCxn id="5" idx="3"/>
            <a:endCxn id="13" idx="1"/>
          </p:cNvCxnSpPr>
          <p:nvPr/>
        </p:nvCxnSpPr>
        <p:spPr>
          <a:xfrm>
            <a:off x="4548778" y="3198167"/>
            <a:ext cx="967292" cy="1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5F11D180-A8A3-452D-9B76-01F66C9727EB}"/>
              </a:ext>
            </a:extLst>
          </p:cNvPr>
          <p:cNvSpPr txBox="1"/>
          <p:nvPr/>
        </p:nvSpPr>
        <p:spPr>
          <a:xfrm>
            <a:off x="5627075" y="2428142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DT invariants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1760B37-0641-49F0-8038-7532C298179C}"/>
                  </a:ext>
                </a:extLst>
              </p:cNvPr>
              <p:cNvSpPr txBox="1"/>
              <p:nvPr/>
            </p:nvSpPr>
            <p:spPr>
              <a:xfrm>
                <a:off x="3746601" y="4597058"/>
                <a:ext cx="51677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/>
                  <a:t>Count D6-D4-D2-D0 </a:t>
                </a:r>
                <a:r>
                  <a:rPr lang="fr-FR" sz="2400" dirty="0" err="1"/>
                  <a:t>brane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bound</a:t>
                </a:r>
                <a:r>
                  <a:rPr lang="fr-FR" sz="2400" dirty="0"/>
                  <a:t> states</a:t>
                </a:r>
              </a:p>
              <a:p>
                <a:pPr algn="ctr"/>
                <a:r>
                  <a:rPr lang="fr-FR" sz="24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1760B37-0641-49F0-8038-7532C2981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601" y="4597058"/>
                <a:ext cx="5167714" cy="1200329"/>
              </a:xfrm>
              <a:prstGeom prst="rect">
                <a:avLst/>
              </a:prstGeom>
              <a:blipFill>
                <a:blip r:embed="rId5"/>
                <a:stretch>
                  <a:fillRect l="-1181" t="-4061" r="-1181" b="-35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6072ABB-A05E-40C3-A306-F6B892DD72E9}"/>
              </a:ext>
            </a:extLst>
          </p:cNvPr>
          <p:cNvCxnSpPr>
            <a:cxnSpLocks/>
            <a:stCxn id="13" idx="2"/>
            <a:endCxn id="9" idx="0"/>
          </p:cNvCxnSpPr>
          <p:nvPr/>
        </p:nvCxnSpPr>
        <p:spPr>
          <a:xfrm flipH="1">
            <a:off x="6330458" y="3429000"/>
            <a:ext cx="1" cy="1168058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E4DAA13-AB92-4E13-8F8F-335DC16566E7}"/>
                  </a:ext>
                </a:extLst>
              </p:cNvPr>
              <p:cNvSpPr txBox="1"/>
              <p:nvPr/>
            </p:nvSpPr>
            <p:spPr>
              <a:xfrm>
                <a:off x="5516070" y="2967335"/>
                <a:ext cx="1628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E4DAA13-AB92-4E13-8F8F-335DC1656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070" y="2967335"/>
                <a:ext cx="1628777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F89F935-ABF9-4212-A72C-BD64B3BCDA9E}"/>
              </a:ext>
            </a:extLst>
          </p:cNvPr>
          <p:cNvCxnSpPr>
            <a:cxnSpLocks/>
          </p:cNvCxnSpPr>
          <p:nvPr/>
        </p:nvCxnSpPr>
        <p:spPr>
          <a:xfrm flipH="1">
            <a:off x="4672254" y="4982383"/>
            <a:ext cx="141402" cy="430866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637307C-7C63-443A-A158-0299B6705FC2}"/>
              </a:ext>
            </a:extLst>
          </p:cNvPr>
          <p:cNvCxnSpPr>
            <a:cxnSpLocks/>
          </p:cNvCxnSpPr>
          <p:nvPr/>
        </p:nvCxnSpPr>
        <p:spPr>
          <a:xfrm flipH="1">
            <a:off x="5077606" y="5003972"/>
            <a:ext cx="152400" cy="478032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5E526C7-7B38-429D-99BF-9DD0C63674E9}"/>
              </a:ext>
            </a:extLst>
          </p:cNvPr>
          <p:cNvCxnSpPr>
            <a:cxnSpLocks/>
          </p:cNvCxnSpPr>
          <p:nvPr/>
        </p:nvCxnSpPr>
        <p:spPr>
          <a:xfrm flipH="1">
            <a:off x="5407544" y="4982382"/>
            <a:ext cx="205818" cy="499622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C7F512D-5146-4FF1-A2E5-0570BE4C54F0}"/>
              </a:ext>
            </a:extLst>
          </p:cNvPr>
          <p:cNvCxnSpPr>
            <a:cxnSpLocks/>
          </p:cNvCxnSpPr>
          <p:nvPr/>
        </p:nvCxnSpPr>
        <p:spPr>
          <a:xfrm flipH="1">
            <a:off x="5699775" y="4982382"/>
            <a:ext cx="329937" cy="430869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E8A32DA-3A7A-49BE-8D87-8CF961277C8D}"/>
              </a:ext>
            </a:extLst>
          </p:cNvPr>
          <p:cNvSpPr/>
          <p:nvPr/>
        </p:nvSpPr>
        <p:spPr>
          <a:xfrm>
            <a:off x="9441559" y="2716256"/>
            <a:ext cx="2477867" cy="963821"/>
          </a:xfrm>
          <a:prstGeom prst="roundRect">
            <a:avLst/>
          </a:prstGeom>
          <a:solidFill>
            <a:srgbClr val="0070C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Count # of </a:t>
            </a:r>
            <a:r>
              <a:rPr lang="fr-FR" sz="1600" b="1" dirty="0">
                <a:solidFill>
                  <a:schemeClr val="bg1"/>
                </a:solidFill>
              </a:rPr>
              <a:t>Black Hole </a:t>
            </a:r>
            <a:r>
              <a:rPr lang="fr-FR" sz="1600" dirty="0" err="1"/>
              <a:t>microstates</a:t>
            </a:r>
            <a:r>
              <a:rPr lang="fr-FR" sz="1600" dirty="0"/>
              <a:t> (</a:t>
            </a:r>
            <a:r>
              <a:rPr lang="fr-FR" sz="1600" dirty="0" err="1"/>
              <a:t>entropy</a:t>
            </a:r>
            <a:r>
              <a:rPr lang="fr-FR" sz="1600" dirty="0"/>
              <a:t>).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7452E5E-5D1D-4BF3-B57D-70CAEE6AFB0D}"/>
              </a:ext>
            </a:extLst>
          </p:cNvPr>
          <p:cNvCxnSpPr>
            <a:stCxn id="13" idx="3"/>
            <a:endCxn id="29" idx="1"/>
          </p:cNvCxnSpPr>
          <p:nvPr/>
        </p:nvCxnSpPr>
        <p:spPr>
          <a:xfrm flipV="1">
            <a:off x="7144847" y="3198167"/>
            <a:ext cx="2296712" cy="1"/>
          </a:xfrm>
          <a:prstGeom prst="straightConnector1">
            <a:avLst/>
          </a:prstGeom>
          <a:ln>
            <a:solidFill>
              <a:srgbClr val="CC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uage 16">
            <a:extLst>
              <a:ext uri="{FF2B5EF4-FFF2-40B4-BE49-F238E27FC236}">
                <a16:creationId xmlns:a16="http://schemas.microsoft.com/office/drawing/2014/main" id="{F144A0FA-4B65-4752-A688-00A6955DF8C2}"/>
              </a:ext>
            </a:extLst>
          </p:cNvPr>
          <p:cNvSpPr/>
          <p:nvPr/>
        </p:nvSpPr>
        <p:spPr>
          <a:xfrm>
            <a:off x="11575833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61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87"/>
    </mc:Choice>
    <mc:Fallback>
      <p:transition spd="slow" advTm="51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6CE19FC4-15DE-42D7-A8FF-BAF7230BD85A}"/>
              </a:ext>
            </a:extLst>
          </p:cNvPr>
          <p:cNvSpPr/>
          <p:nvPr/>
        </p:nvSpPr>
        <p:spPr>
          <a:xfrm>
            <a:off x="3064117" y="4679747"/>
            <a:ext cx="1288073" cy="457228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-79131"/>
            <a:ext cx="12192001" cy="1171575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Defining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generating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functions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Nuage 5">
            <a:extLst>
              <a:ext uri="{FF2B5EF4-FFF2-40B4-BE49-F238E27FC236}">
                <a16:creationId xmlns:a16="http://schemas.microsoft.com/office/drawing/2014/main" id="{321CFBEC-EFBE-49D1-9808-FB1A73DFE2F1}"/>
              </a:ext>
            </a:extLst>
          </p:cNvPr>
          <p:cNvSpPr/>
          <p:nvPr/>
        </p:nvSpPr>
        <p:spPr>
          <a:xfrm>
            <a:off x="-1" y="1202348"/>
            <a:ext cx="3358662" cy="984738"/>
          </a:xfrm>
          <a:prstGeom prst="cloud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Rank 0 DT invariants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C9E752FF-76ED-44C5-A1BA-918FF522F1D7}"/>
              </a:ext>
            </a:extLst>
          </p:cNvPr>
          <p:cNvSpPr/>
          <p:nvPr/>
        </p:nvSpPr>
        <p:spPr>
          <a:xfrm>
            <a:off x="1349618" y="2187086"/>
            <a:ext cx="659423" cy="773723"/>
          </a:xfrm>
          <a:prstGeom prst="down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CF90A08-DD1D-4D2A-AF5B-15710DCA1237}"/>
                  </a:ext>
                </a:extLst>
              </p:cNvPr>
              <p:cNvSpPr txBox="1"/>
              <p:nvPr/>
            </p:nvSpPr>
            <p:spPr>
              <a:xfrm>
                <a:off x="1806817" y="3059668"/>
                <a:ext cx="918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1CF90A08-DD1D-4D2A-AF5B-15710DCA1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817" y="3059668"/>
                <a:ext cx="918797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613E3DC-C106-48C4-B8E8-4577FE5850C7}"/>
                  </a:ext>
                </a:extLst>
              </p:cNvPr>
              <p:cNvSpPr txBox="1"/>
              <p:nvPr/>
            </p:nvSpPr>
            <p:spPr>
              <a:xfrm>
                <a:off x="1099038" y="3393886"/>
                <a:ext cx="179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=(0,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613E3DC-C106-48C4-B8E8-4577FE585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38" y="3393886"/>
                <a:ext cx="179363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481A6EB4-0AFB-4D5C-BAA1-F65B5DDC8D3E}"/>
              </a:ext>
            </a:extLst>
          </p:cNvPr>
          <p:cNvSpPr txBox="1"/>
          <p:nvPr/>
        </p:nvSpPr>
        <p:spPr>
          <a:xfrm>
            <a:off x="180241" y="3059668"/>
            <a:ext cx="179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D6-brane charge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630FBBB-6CE9-4802-BC49-6BB5E3906123}"/>
                  </a:ext>
                </a:extLst>
              </p:cNvPr>
              <p:cNvSpPr txBox="1"/>
              <p:nvPr/>
            </p:nvSpPr>
            <p:spPr>
              <a:xfrm>
                <a:off x="294541" y="4301582"/>
                <a:ext cx="2769576" cy="107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Define rational invariants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d>
                        <m:d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630FBBB-6CE9-4802-BC49-6BB5E3906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41" y="4301582"/>
                <a:ext cx="2769576" cy="1072730"/>
              </a:xfrm>
              <a:prstGeom prst="rect">
                <a:avLst/>
              </a:prstGeom>
              <a:blipFill>
                <a:blip r:embed="rId6"/>
                <a:stretch>
                  <a:fillRect l="-1758" t="-34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E638DB3D-DE61-4446-BD22-0B85607E93C2}"/>
              </a:ext>
            </a:extLst>
          </p:cNvPr>
          <p:cNvSpPr/>
          <p:nvPr/>
        </p:nvSpPr>
        <p:spPr>
          <a:xfrm>
            <a:off x="3064117" y="3244334"/>
            <a:ext cx="1288073" cy="457228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AE2A6255-6B10-4CAB-913C-E0561174601E}"/>
                  </a:ext>
                </a:extLst>
              </p:cNvPr>
              <p:cNvSpPr txBox="1"/>
              <p:nvPr/>
            </p:nvSpPr>
            <p:spPr>
              <a:xfrm>
                <a:off x="4271592" y="3163046"/>
                <a:ext cx="8352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fr-FR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AE2A6255-6B10-4CAB-913C-E05611746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92" y="3163046"/>
                <a:ext cx="835269" cy="646331"/>
              </a:xfrm>
              <a:prstGeom prst="rect">
                <a:avLst/>
              </a:prstGeom>
              <a:blipFill>
                <a:blip r:embed="rId7"/>
                <a:stretch>
                  <a:fillRect l="-2190" r="-8759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ccolade ouvrante 22">
            <a:extLst>
              <a:ext uri="{FF2B5EF4-FFF2-40B4-BE49-F238E27FC236}">
                <a16:creationId xmlns:a16="http://schemas.microsoft.com/office/drawing/2014/main" id="{1CCC699F-C466-4C9D-AB2F-7CCEF5F1D72B}"/>
              </a:ext>
            </a:extLst>
          </p:cNvPr>
          <p:cNvSpPr/>
          <p:nvPr/>
        </p:nvSpPr>
        <p:spPr>
          <a:xfrm>
            <a:off x="5037991" y="3244334"/>
            <a:ext cx="457200" cy="81771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16DA610-61E3-410F-A323-3D3258326320}"/>
                  </a:ext>
                </a:extLst>
              </p:cNvPr>
              <p:cNvSpPr txBox="1"/>
              <p:nvPr/>
            </p:nvSpPr>
            <p:spPr>
              <a:xfrm>
                <a:off x="5546842" y="3116887"/>
                <a:ext cx="17969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=0,…,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b="0" i="1" dirty="0">
                    <a:latin typeface="Cambria Math" panose="02040503050406030204" pitchFamily="18" charset="0"/>
                  </a:rPr>
                  <a:t>-1</a:t>
                </a:r>
              </a:p>
              <a:p>
                <a:endParaRPr lang="fr-FR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16DA610-61E3-410F-A323-3D3258326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2" y="3116887"/>
                <a:ext cx="1796933" cy="923330"/>
              </a:xfrm>
              <a:prstGeom prst="rect">
                <a:avLst/>
              </a:prstGeom>
              <a:blipFill>
                <a:blip r:embed="rId8"/>
                <a:stretch>
                  <a:fillRect t="-3947" b="-19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FBF9270-1B4D-4C23-B9AD-93C317AFBB41}"/>
                  </a:ext>
                </a:extLst>
              </p:cNvPr>
              <p:cNvSpPr txBox="1"/>
              <p:nvPr/>
            </p:nvSpPr>
            <p:spPr>
              <a:xfrm>
                <a:off x="7151081" y="3582208"/>
                <a:ext cx="4989633" cy="1434624"/>
              </a:xfrm>
              <a:prstGeom prst="rect">
                <a:avLst/>
              </a:prstGeom>
              <a:noFill/>
              <a:ln>
                <a:solidFill>
                  <a:srgbClr val="CC00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400" dirty="0"/>
                  <a:t>Generating </a:t>
                </a:r>
                <a:r>
                  <a:rPr lang="fr-FR" sz="2400" dirty="0" err="1"/>
                  <a:t>function</a:t>
                </a:r>
                <a:endParaRPr lang="fr-F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fr-F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4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fr-FR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400" b="0" i="1" dirty="0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p>
                          </m:sSubSup>
                        </m:sub>
                        <m:sup/>
                        <m:e>
                          <m:sSub>
                            <m:sSubPr>
                              <m:ctrlP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4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24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4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24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400" b="0" i="1" dirty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FBF9270-1B4D-4C23-B9AD-93C317AFB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081" y="3582208"/>
                <a:ext cx="4989633" cy="1434624"/>
              </a:xfrm>
              <a:prstGeom prst="rect">
                <a:avLst/>
              </a:prstGeom>
              <a:blipFill>
                <a:blip r:embed="rId9"/>
                <a:stretch>
                  <a:fillRect t="-2954"/>
                </a:stretch>
              </a:blipFill>
              <a:ln>
                <a:solidFill>
                  <a:srgbClr val="CC009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08FC9E6-7EA1-46E2-B893-4EC422BC5354}"/>
                  </a:ext>
                </a:extLst>
              </p:cNvPr>
              <p:cNvSpPr txBox="1"/>
              <p:nvPr/>
            </p:nvSpPr>
            <p:spPr>
              <a:xfrm>
                <a:off x="4531697" y="4709076"/>
                <a:ext cx="1572362" cy="398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acc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08FC9E6-7EA1-46E2-B893-4EC422BC5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697" y="4709076"/>
                <a:ext cx="1572362" cy="398571"/>
              </a:xfrm>
              <a:prstGeom prst="rect">
                <a:avLst/>
              </a:prstGeom>
              <a:blipFill>
                <a:blip r:embed="rId10"/>
                <a:stretch>
                  <a:fillRect t="-3030" b="-75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BB9A76CE-F4BF-4ED5-A44D-A05BAD2B47F9}"/>
              </a:ext>
            </a:extLst>
          </p:cNvPr>
          <p:cNvSpPr txBox="1"/>
          <p:nvPr/>
        </p:nvSpPr>
        <p:spPr>
          <a:xfrm>
            <a:off x="2938616" y="2837608"/>
            <a:ext cx="25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Spectral flow </a:t>
            </a:r>
            <a:r>
              <a:rPr lang="fr-FR" dirty="0" err="1"/>
              <a:t>symmetry</a:t>
            </a:r>
            <a:r>
              <a:rPr lang="fr-FR" dirty="0"/>
              <a:t>.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5085C92-511E-459B-8DF0-7D47F3DEE693}"/>
              </a:ext>
            </a:extLst>
          </p:cNvPr>
          <p:cNvCxnSpPr>
            <a:cxnSpLocks/>
          </p:cNvCxnSpPr>
          <p:nvPr/>
        </p:nvCxnSpPr>
        <p:spPr>
          <a:xfrm flipH="1">
            <a:off x="7151081" y="4615962"/>
            <a:ext cx="392720" cy="7583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B5E54D5-7AEB-49CE-9C08-C35BECDD806A}"/>
              </a:ext>
            </a:extLst>
          </p:cNvPr>
          <p:cNvCxnSpPr>
            <a:cxnSpLocks/>
          </p:cNvCxnSpPr>
          <p:nvPr/>
        </p:nvCxnSpPr>
        <p:spPr>
          <a:xfrm>
            <a:off x="7913077" y="4558130"/>
            <a:ext cx="1732820" cy="119142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3123C786-F605-4C2B-9CF7-D21B74F23ADD}"/>
                  </a:ext>
                </a:extLst>
              </p:cNvPr>
              <p:cNvSpPr txBox="1"/>
              <p:nvPr/>
            </p:nvSpPr>
            <p:spPr>
              <a:xfrm>
                <a:off x="5769958" y="5380221"/>
                <a:ext cx="2762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dirty="0"/>
                  <a:t> labels </a:t>
                </a:r>
                <a:r>
                  <a:rPr lang="fr-FR" dirty="0" err="1"/>
                  <a:t>different</a:t>
                </a:r>
                <a:r>
                  <a:rPr lang="fr-FR" dirty="0"/>
                  <a:t> </a:t>
                </a:r>
                <a:r>
                  <a:rPr lang="fr-FR" dirty="0" err="1"/>
                  <a:t>functions</a:t>
                </a:r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3123C786-F605-4C2B-9CF7-D21B74F23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958" y="5380221"/>
                <a:ext cx="2762246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5460990-96FD-4D51-9DAD-253829BF1665}"/>
                  </a:ext>
                </a:extLst>
              </p:cNvPr>
              <p:cNvSpPr txBox="1"/>
              <p:nvPr/>
            </p:nvSpPr>
            <p:spPr>
              <a:xfrm>
                <a:off x="9064869" y="5784005"/>
                <a:ext cx="2505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</a:t>
                </a:r>
                <a:r>
                  <a:rPr lang="fr-FR" dirty="0" err="1"/>
                  <a:t>vector</a:t>
                </a:r>
                <a:r>
                  <a:rPr lang="fr-FR" dirty="0"/>
                  <a:t> index.</a:t>
                </a: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5460990-96FD-4D51-9DAD-253829BF1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869" y="5784005"/>
                <a:ext cx="2505808" cy="369332"/>
              </a:xfrm>
              <a:prstGeom prst="rect">
                <a:avLst/>
              </a:prstGeom>
              <a:blipFill>
                <a:blip r:embed="rId1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265F5400-DCCC-4C7E-87EC-0C353826B4C8}"/>
              </a:ext>
            </a:extLst>
          </p:cNvPr>
          <p:cNvSpPr txBox="1"/>
          <p:nvPr/>
        </p:nvSpPr>
        <p:spPr>
          <a:xfrm>
            <a:off x="7659586" y="3000242"/>
            <a:ext cx="453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solidFill>
                  <a:srgbClr val="FF0000"/>
                </a:solidFill>
              </a:rPr>
              <a:t>Modular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properties</a:t>
            </a:r>
            <a:r>
              <a:rPr lang="fr-FR" sz="2800" dirty="0">
                <a:solidFill>
                  <a:srgbClr val="FF0000"/>
                </a:solidFill>
              </a:rPr>
              <a:t>!!</a:t>
            </a:r>
          </a:p>
        </p:txBody>
      </p:sp>
      <p:sp>
        <p:nvSpPr>
          <p:cNvPr id="29" name="Nuage 28">
            <a:extLst>
              <a:ext uri="{FF2B5EF4-FFF2-40B4-BE49-F238E27FC236}">
                <a16:creationId xmlns:a16="http://schemas.microsoft.com/office/drawing/2014/main" id="{2655AD03-608C-4558-B9E2-F376C9338F04}"/>
              </a:ext>
            </a:extLst>
          </p:cNvPr>
          <p:cNvSpPr/>
          <p:nvPr/>
        </p:nvSpPr>
        <p:spPr>
          <a:xfrm>
            <a:off x="11575833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56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808"/>
    </mc:Choice>
    <mc:Fallback>
      <p:transition spd="slow" advTm="117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  <p:bldP spid="12" grpId="0"/>
      <p:bldP spid="14" grpId="0"/>
      <p:bldP spid="17" grpId="0"/>
      <p:bldP spid="18" grpId="0"/>
      <p:bldP spid="20" grpId="0" animBg="1"/>
      <p:bldP spid="22" grpId="0"/>
      <p:bldP spid="23" grpId="0" animBg="1"/>
      <p:bldP spid="24" grpId="0"/>
      <p:bldP spid="25" grpId="0" animBg="1"/>
      <p:bldP spid="27" grpId="0"/>
      <p:bldP spid="28" grpId="0"/>
      <p:bldP spid="34" grpId="0"/>
      <p:bldP spid="3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ccolade ouvrante 82">
            <a:extLst>
              <a:ext uri="{FF2B5EF4-FFF2-40B4-BE49-F238E27FC236}">
                <a16:creationId xmlns:a16="http://schemas.microsoft.com/office/drawing/2014/main" id="{B9632D75-1A5D-4ED8-B2CA-8EF2BDEB9B08}"/>
              </a:ext>
            </a:extLst>
          </p:cNvPr>
          <p:cNvSpPr/>
          <p:nvPr/>
        </p:nvSpPr>
        <p:spPr>
          <a:xfrm rot="16200000" flipH="1">
            <a:off x="8909252" y="2278255"/>
            <a:ext cx="304266" cy="620605"/>
          </a:xfrm>
          <a:prstGeom prst="leftBrace">
            <a:avLst/>
          </a:prstGeom>
          <a:ln>
            <a:solidFill>
              <a:srgbClr val="CC009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776DBCC2-3C9A-45EB-950D-0DF3868364B3}"/>
                  </a:ext>
                </a:extLst>
              </p:cNvPr>
              <p:cNvSpPr txBox="1"/>
              <p:nvPr/>
            </p:nvSpPr>
            <p:spPr>
              <a:xfrm>
                <a:off x="8833240" y="2009547"/>
                <a:ext cx="71035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776DBCC2-3C9A-45EB-950D-0DF386836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40" y="2009547"/>
                <a:ext cx="7103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Nuage 84">
                <a:extLst>
                  <a:ext uri="{FF2B5EF4-FFF2-40B4-BE49-F238E27FC236}">
                    <a16:creationId xmlns:a16="http://schemas.microsoft.com/office/drawing/2014/main" id="{A0498389-AA3C-4267-B2B8-BCB1A194E4D4}"/>
                  </a:ext>
                </a:extLst>
              </p:cNvPr>
              <p:cNvSpPr/>
              <p:nvPr/>
            </p:nvSpPr>
            <p:spPr>
              <a:xfrm>
                <a:off x="7570176" y="4146315"/>
                <a:ext cx="1547447" cy="698786"/>
              </a:xfrm>
              <a:prstGeom prst="cloud">
                <a:avLst/>
              </a:prstGeom>
              <a:solidFill>
                <a:srgbClr val="CC0099"/>
              </a:solidFill>
              <a:ln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5" name="Nuage 84">
                <a:extLst>
                  <a:ext uri="{FF2B5EF4-FFF2-40B4-BE49-F238E27FC236}">
                    <a16:creationId xmlns:a16="http://schemas.microsoft.com/office/drawing/2014/main" id="{A0498389-AA3C-4267-B2B8-BCB1A194E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176" y="4146315"/>
                <a:ext cx="1547447" cy="698786"/>
              </a:xfrm>
              <a:prstGeom prst="cloud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CC009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Flèche : bas 87">
            <a:extLst>
              <a:ext uri="{FF2B5EF4-FFF2-40B4-BE49-F238E27FC236}">
                <a16:creationId xmlns:a16="http://schemas.microsoft.com/office/drawing/2014/main" id="{B13330A1-7879-44CD-B0CD-7B25B81DBDAE}"/>
              </a:ext>
            </a:extLst>
          </p:cNvPr>
          <p:cNvSpPr/>
          <p:nvPr/>
        </p:nvSpPr>
        <p:spPr>
          <a:xfrm>
            <a:off x="8090852" y="4840320"/>
            <a:ext cx="506090" cy="502818"/>
          </a:xfrm>
          <a:prstGeom prst="downArrow">
            <a:avLst>
              <a:gd name="adj1" fmla="val 29746"/>
              <a:gd name="adj2" fmla="val 35381"/>
            </a:avLst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0A4E74EE-614D-4294-8CEE-006854A95E00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6207369" y="4495708"/>
            <a:ext cx="1367607" cy="1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 : en arc 85">
            <a:extLst>
              <a:ext uri="{FF2B5EF4-FFF2-40B4-BE49-F238E27FC236}">
                <a16:creationId xmlns:a16="http://schemas.microsoft.com/office/drawing/2014/main" id="{870816D8-93B5-41E5-B8A8-53A1015F3C9F}"/>
              </a:ext>
            </a:extLst>
          </p:cNvPr>
          <p:cNvCxnSpPr>
            <a:cxnSpLocks/>
            <a:stCxn id="84" idx="3"/>
            <a:endCxn id="85" idx="3"/>
          </p:cNvCxnSpPr>
          <p:nvPr/>
        </p:nvCxnSpPr>
        <p:spPr>
          <a:xfrm flipH="1">
            <a:off x="8343900" y="2271157"/>
            <a:ext cx="1199694" cy="1915112"/>
          </a:xfrm>
          <a:prstGeom prst="curvedConnector4">
            <a:avLst>
              <a:gd name="adj1" fmla="val -19055"/>
              <a:gd name="adj2" fmla="val 55787"/>
            </a:avLst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-70339"/>
            <a:ext cx="12192001" cy="1171575"/>
          </a:xfrm>
          <a:prstGeom prst="rect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torus in type IIA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77B1C6C-F140-44A2-8E8A-0A82FF60DA3B}"/>
              </a:ext>
            </a:extLst>
          </p:cNvPr>
          <p:cNvSpPr txBox="1"/>
          <p:nvPr/>
        </p:nvSpPr>
        <p:spPr>
          <a:xfrm>
            <a:off x="3710355" y="1652954"/>
            <a:ext cx="99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Type IIA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B577FF2-C135-4031-BA56-514EDDDD2DD0}"/>
                  </a:ext>
                </a:extLst>
              </p:cNvPr>
              <p:cNvSpPr txBox="1"/>
              <p:nvPr/>
            </p:nvSpPr>
            <p:spPr>
              <a:xfrm>
                <a:off x="7095392" y="1652954"/>
                <a:ext cx="2250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M-</a:t>
                </a:r>
                <a:r>
                  <a:rPr lang="fr-FR" dirty="0" err="1"/>
                  <a:t>theory</a:t>
                </a:r>
                <a:r>
                  <a:rPr lang="fr-FR" dirty="0"/>
                  <a:t> 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B577FF2-C135-4031-BA56-514EDDDD2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392" y="1652954"/>
                <a:ext cx="2250831" cy="369332"/>
              </a:xfrm>
              <a:prstGeom prst="rect">
                <a:avLst/>
              </a:prstGeom>
              <a:blipFill>
                <a:blip r:embed="rId12"/>
                <a:stretch>
                  <a:fillRect l="-2439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A033CDA3-4310-41F2-8F87-D3A8EE828CDE}"/>
              </a:ext>
            </a:extLst>
          </p:cNvPr>
          <p:cNvSpPr txBox="1"/>
          <p:nvPr/>
        </p:nvSpPr>
        <p:spPr>
          <a:xfrm>
            <a:off x="3006968" y="2618021"/>
            <a:ext cx="169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Type IIA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182DC62-21CA-4AB3-A8A2-C004A2D9B70F}"/>
              </a:ext>
            </a:extLst>
          </p:cNvPr>
          <p:cNvSpPr txBox="1"/>
          <p:nvPr/>
        </p:nvSpPr>
        <p:spPr>
          <a:xfrm>
            <a:off x="7095392" y="2618021"/>
            <a:ext cx="225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M-</a:t>
            </a:r>
            <a:r>
              <a:rPr lang="fr-FR" dirty="0" err="1"/>
              <a:t>theory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D12073F-1DF9-47C7-B729-28FDCF144D0F}"/>
                  </a:ext>
                </a:extLst>
              </p:cNvPr>
              <p:cNvSpPr txBox="1"/>
              <p:nvPr/>
            </p:nvSpPr>
            <p:spPr>
              <a:xfrm>
                <a:off x="3732337" y="2728189"/>
                <a:ext cx="984737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D12073F-1DF9-47C7-B729-28FDCF144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337" y="2728189"/>
                <a:ext cx="984737" cy="369330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828A07B-565C-4DDD-A50F-6673C0FCADEA}"/>
                  </a:ext>
                </a:extLst>
              </p:cNvPr>
              <p:cNvSpPr txBox="1"/>
              <p:nvPr/>
            </p:nvSpPr>
            <p:spPr>
              <a:xfrm>
                <a:off x="7762145" y="2728187"/>
                <a:ext cx="1953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828A07B-565C-4DDD-A50F-6673C0FCA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145" y="2728187"/>
                <a:ext cx="195335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436D06A-F2BA-4BFC-9BC9-623DFABAC7D3}"/>
                  </a:ext>
                </a:extLst>
              </p:cNvPr>
              <p:cNvSpPr txBox="1"/>
              <p:nvPr/>
            </p:nvSpPr>
            <p:spPr>
              <a:xfrm>
                <a:off x="1310054" y="4198467"/>
                <a:ext cx="1169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branes</a:t>
                </a:r>
                <a:endParaRPr lang="fr-FR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D436D06A-F2BA-4BFC-9BC9-623DFABA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054" y="4198467"/>
                <a:ext cx="1169377" cy="369332"/>
              </a:xfrm>
              <a:prstGeom prst="rect">
                <a:avLst/>
              </a:prstGeom>
              <a:blipFill>
                <a:blip r:embed="rId14"/>
                <a:stretch>
                  <a:fillRect t="-10000" r="-4167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F6CCD70-9DA1-4FC8-8679-73AD93667286}"/>
                  </a:ext>
                </a:extLst>
              </p:cNvPr>
              <p:cNvSpPr txBox="1"/>
              <p:nvPr/>
            </p:nvSpPr>
            <p:spPr>
              <a:xfrm>
                <a:off x="2306336" y="4311043"/>
                <a:ext cx="1032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F6CCD70-9DA1-4FC8-8679-73AD93667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336" y="4311043"/>
                <a:ext cx="1032184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>
            <a:extLst>
              <a:ext uri="{FF2B5EF4-FFF2-40B4-BE49-F238E27FC236}">
                <a16:creationId xmlns:a16="http://schemas.microsoft.com/office/drawing/2014/main" id="{495A29C5-DE55-443A-8D14-24B72F5548E4}"/>
              </a:ext>
            </a:extLst>
          </p:cNvPr>
          <p:cNvSpPr txBox="1"/>
          <p:nvPr/>
        </p:nvSpPr>
        <p:spPr>
          <a:xfrm>
            <a:off x="4075334" y="4311043"/>
            <a:ext cx="213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Pointlike</a:t>
            </a:r>
            <a:r>
              <a:rPr lang="fr-FR" dirty="0"/>
              <a:t> (</a:t>
            </a:r>
            <a:r>
              <a:rPr lang="fr-FR" dirty="0" err="1"/>
              <a:t>instanton</a:t>
            </a:r>
            <a:r>
              <a:rPr lang="fr-FR" dirty="0"/>
              <a:t>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288FF6A-1615-48F1-BE0E-7766AB2DC14F}"/>
              </a:ext>
            </a:extLst>
          </p:cNvPr>
          <p:cNvSpPr txBox="1"/>
          <p:nvPr/>
        </p:nvSpPr>
        <p:spPr>
          <a:xfrm>
            <a:off x="9061385" y="4159718"/>
            <a:ext cx="195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Moduli</a:t>
            </a:r>
            <a:r>
              <a:rPr lang="fr-FR" dirty="0"/>
              <a:t> </a:t>
            </a:r>
            <a:r>
              <a:rPr lang="fr-FR" dirty="0" err="1"/>
              <a:t>space</a:t>
            </a:r>
            <a:r>
              <a:rPr lang="fr-FR" dirty="0"/>
              <a:t> (</a:t>
            </a:r>
            <a:r>
              <a:rPr lang="fr-FR" dirty="0" err="1"/>
              <a:t>vector</a:t>
            </a:r>
            <a:r>
              <a:rPr lang="fr-FR" dirty="0"/>
              <a:t> </a:t>
            </a:r>
            <a:r>
              <a:rPr lang="fr-FR" dirty="0" err="1"/>
              <a:t>multipliet</a:t>
            </a:r>
            <a:r>
              <a:rPr lang="fr-FR" dirty="0"/>
              <a:t>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B6F96A5-108E-4797-88AA-66010B7BD09A}"/>
              </a:ext>
            </a:extLst>
          </p:cNvPr>
          <p:cNvSpPr txBox="1"/>
          <p:nvPr/>
        </p:nvSpPr>
        <p:spPr>
          <a:xfrm>
            <a:off x="6301026" y="4172543"/>
            <a:ext cx="130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CC0099"/>
                </a:solidFill>
              </a:rPr>
              <a:t>Instanton</a:t>
            </a:r>
            <a:r>
              <a:rPr lang="fr-FR" dirty="0">
                <a:solidFill>
                  <a:srgbClr val="CC0099"/>
                </a:solidFill>
              </a:rPr>
              <a:t> corrections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1B0B99C-024A-4838-8F40-53510CC299E0}"/>
              </a:ext>
            </a:extLst>
          </p:cNvPr>
          <p:cNvSpPr txBox="1"/>
          <p:nvPr/>
        </p:nvSpPr>
        <p:spPr>
          <a:xfrm>
            <a:off x="9543594" y="3097519"/>
            <a:ext cx="238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>
                <a:solidFill>
                  <a:srgbClr val="CC0099"/>
                </a:solidFill>
              </a:rPr>
              <a:t>Symmetry</a:t>
            </a:r>
            <a:r>
              <a:rPr lang="fr-FR" dirty="0">
                <a:solidFill>
                  <a:srgbClr val="CC0099"/>
                </a:solidFill>
              </a:rPr>
              <a:t> </a:t>
            </a:r>
            <a:r>
              <a:rPr lang="fr-FR" dirty="0" err="1">
                <a:solidFill>
                  <a:srgbClr val="CC0099"/>
                </a:solidFill>
              </a:rPr>
              <a:t>under</a:t>
            </a:r>
            <a:r>
              <a:rPr lang="fr-FR" dirty="0">
                <a:solidFill>
                  <a:srgbClr val="CC0099"/>
                </a:solidFill>
              </a:rPr>
              <a:t> action of the </a:t>
            </a:r>
            <a:r>
              <a:rPr lang="fr-FR" b="1" dirty="0" err="1">
                <a:solidFill>
                  <a:srgbClr val="CC0099"/>
                </a:solidFill>
              </a:rPr>
              <a:t>modular</a:t>
            </a:r>
            <a:r>
              <a:rPr lang="fr-FR" b="1" dirty="0">
                <a:solidFill>
                  <a:srgbClr val="CC0099"/>
                </a:solidFill>
              </a:rPr>
              <a:t> group</a:t>
            </a: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D8B269B1-A125-4F95-A9DD-B98EF4C6C445}"/>
              </a:ext>
            </a:extLst>
          </p:cNvPr>
          <p:cNvSpPr/>
          <p:nvPr/>
        </p:nvSpPr>
        <p:spPr>
          <a:xfrm>
            <a:off x="3586193" y="5131431"/>
            <a:ext cx="2621176" cy="9471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Donaldson-Thomas</a:t>
            </a:r>
            <a:r>
              <a:rPr lang="fr-FR" dirty="0">
                <a:solidFill>
                  <a:schemeClr val="bg1"/>
                </a:solidFill>
              </a:rPr>
              <a:t> invariants. </a:t>
            </a:r>
          </a:p>
        </p:txBody>
      </p:sp>
      <p:cxnSp>
        <p:nvCxnSpPr>
          <p:cNvPr id="87" name="Connecteur : en arc 86">
            <a:extLst>
              <a:ext uri="{FF2B5EF4-FFF2-40B4-BE49-F238E27FC236}">
                <a16:creationId xmlns:a16="http://schemas.microsoft.com/office/drawing/2014/main" id="{1271CA7C-5B8B-4E81-85B2-56285CAD9608}"/>
              </a:ext>
            </a:extLst>
          </p:cNvPr>
          <p:cNvCxnSpPr>
            <a:cxnSpLocks/>
            <a:stCxn id="43" idx="3"/>
            <a:endCxn id="36" idx="2"/>
          </p:cNvCxnSpPr>
          <p:nvPr/>
        </p:nvCxnSpPr>
        <p:spPr>
          <a:xfrm flipV="1">
            <a:off x="6207369" y="4818874"/>
            <a:ext cx="746687" cy="7861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8CD4D0F-DBC6-4511-B368-FE7902BAF494}"/>
                  </a:ext>
                </a:extLst>
              </p:cNvPr>
              <p:cNvSpPr/>
              <p:nvPr/>
            </p:nvSpPr>
            <p:spPr>
              <a:xfrm>
                <a:off x="7069470" y="5348860"/>
                <a:ext cx="4370690" cy="1150209"/>
              </a:xfrm>
              <a:prstGeom prst="rect">
                <a:avLst/>
              </a:prstGeom>
              <a:solidFill>
                <a:srgbClr val="CC0099"/>
              </a:solidFill>
              <a:ln>
                <a:solidFill>
                  <a:srgbClr val="CC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dirty="0"/>
                  <a:t>Imposes </a:t>
                </a:r>
                <a:r>
                  <a:rPr lang="fr-FR" sz="2800" dirty="0" err="1"/>
                  <a:t>modular</a:t>
                </a:r>
                <a:r>
                  <a:rPr lang="fr-FR" sz="2800" dirty="0"/>
                  <a:t> </a:t>
                </a:r>
                <a:r>
                  <a:rPr lang="fr-FR" sz="2800" dirty="0" err="1"/>
                  <a:t>constraints</a:t>
                </a:r>
                <a:r>
                  <a:rPr lang="fr-FR" sz="28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8CD4D0F-DBC6-4511-B368-FE7902BA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470" y="5348860"/>
                <a:ext cx="4370690" cy="1150209"/>
              </a:xfrm>
              <a:prstGeom prst="rect">
                <a:avLst/>
              </a:prstGeom>
              <a:blipFill>
                <a:blip r:embed="rId16"/>
                <a:stretch>
                  <a:fillRect l="-2503" r="-2225" b="-4712"/>
                </a:stretch>
              </a:blipFill>
              <a:ln>
                <a:solidFill>
                  <a:srgbClr val="CC0099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E77FAE7A-0F59-4235-AA76-2F4800E4BFC1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4703885" y="1837620"/>
            <a:ext cx="2391507" cy="0"/>
          </a:xfrm>
          <a:prstGeom prst="straightConnector1">
            <a:avLst/>
          </a:prstGeom>
          <a:ln>
            <a:solidFill>
              <a:srgbClr val="CC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410473EC-EB5A-48DA-8F90-4FB25E8DB34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703885" y="2802687"/>
            <a:ext cx="2391507" cy="0"/>
          </a:xfrm>
          <a:prstGeom prst="straightConnector1">
            <a:avLst/>
          </a:prstGeom>
          <a:ln>
            <a:solidFill>
              <a:srgbClr val="CC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257D6EA5-F5DE-420B-B13C-E03F7267DBD3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3338520" y="4495709"/>
            <a:ext cx="736814" cy="0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 : en arc 92">
            <a:extLst>
              <a:ext uri="{FF2B5EF4-FFF2-40B4-BE49-F238E27FC236}">
                <a16:creationId xmlns:a16="http://schemas.microsoft.com/office/drawing/2014/main" id="{0AD889F3-9CF8-4DFC-9F71-5C26987DA70B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2521492" y="4540326"/>
            <a:ext cx="798979" cy="133042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Image 99">
            <a:extLst>
              <a:ext uri="{FF2B5EF4-FFF2-40B4-BE49-F238E27FC236}">
                <a16:creationId xmlns:a16="http://schemas.microsoft.com/office/drawing/2014/main" id="{7E06686D-439D-40D0-957F-F74EEAA49B4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97660" y="1631223"/>
            <a:ext cx="2315130" cy="1241999"/>
          </a:xfrm>
          <a:prstGeom prst="rect">
            <a:avLst/>
          </a:prstGeom>
        </p:spPr>
      </p:pic>
      <p:cxnSp>
        <p:nvCxnSpPr>
          <p:cNvPr id="7" name="Connecteur : en arc 6">
            <a:extLst>
              <a:ext uri="{FF2B5EF4-FFF2-40B4-BE49-F238E27FC236}">
                <a16:creationId xmlns:a16="http://schemas.microsoft.com/office/drawing/2014/main" id="{BBDE0991-9AF3-48E9-8181-D562A3616F79}"/>
              </a:ext>
            </a:extLst>
          </p:cNvPr>
          <p:cNvCxnSpPr>
            <a:stCxn id="14" idx="1"/>
            <a:endCxn id="24" idx="0"/>
          </p:cNvCxnSpPr>
          <p:nvPr/>
        </p:nvCxnSpPr>
        <p:spPr>
          <a:xfrm rot="10800000" flipV="1">
            <a:off x="1894743" y="2912853"/>
            <a:ext cx="1837594" cy="1285613"/>
          </a:xfrm>
          <a:prstGeom prst="curvedConnector2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Nuage 30">
            <a:extLst>
              <a:ext uri="{FF2B5EF4-FFF2-40B4-BE49-F238E27FC236}">
                <a16:creationId xmlns:a16="http://schemas.microsoft.com/office/drawing/2014/main" id="{EBB3072C-2169-4721-B677-4C320BFF6233}"/>
              </a:ext>
            </a:extLst>
          </p:cNvPr>
          <p:cNvSpPr/>
          <p:nvPr/>
        </p:nvSpPr>
        <p:spPr>
          <a:xfrm>
            <a:off x="11575833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58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1"/>
    </mc:Choice>
    <mc:Fallback>
      <p:transition spd="slow" advTm="2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/>
      <p:bldP spid="85" grpId="0" animBg="1"/>
      <p:bldP spid="88" grpId="0" animBg="1"/>
      <p:bldP spid="2" grpId="0"/>
      <p:bldP spid="5" grpId="0"/>
      <p:bldP spid="10" grpId="0"/>
      <p:bldP spid="12" grpId="0"/>
      <p:bldP spid="14" grpId="0"/>
      <p:bldP spid="19" grpId="0"/>
      <p:bldP spid="24" grpId="0"/>
      <p:bldP spid="25" grpId="0"/>
      <p:bldP spid="30" grpId="0"/>
      <p:bldP spid="33" grpId="0"/>
      <p:bldP spid="36" grpId="0"/>
      <p:bldP spid="41" grpId="0"/>
      <p:bldP spid="43" grpId="0" animBg="1"/>
      <p:bldP spid="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F7052-F7B5-410E-AB4F-3BF0A6A0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6DADF-45C8-4EB6-A54D-AD3F14CD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dirty="0" err="1"/>
              <a:t>Modularity</a:t>
            </a:r>
            <a:endParaRPr lang="fr-FR" dirty="0"/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dirty="0"/>
              <a:t>DT invariants</a:t>
            </a:r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b="1" dirty="0" err="1"/>
              <a:t>Constraining</a:t>
            </a:r>
            <a:r>
              <a:rPr lang="fr-FR" b="1" dirty="0"/>
              <a:t> the </a:t>
            </a:r>
            <a:r>
              <a:rPr lang="fr-FR" b="1" dirty="0" err="1"/>
              <a:t>generating</a:t>
            </a:r>
            <a:r>
              <a:rPr lang="fr-FR" b="1" dirty="0"/>
              <a:t> </a:t>
            </a:r>
            <a:r>
              <a:rPr lang="fr-FR" b="1" dirty="0" err="1"/>
              <a:t>function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4157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5"/>
    </mc:Choice>
    <mc:Fallback>
      <p:transition spd="slow" advTm="126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EBCE2A-C657-42E7-984C-EE818E61576E}"/>
                  </a:ext>
                </a:extLst>
              </p:cNvPr>
              <p:cNvSpPr/>
              <p:nvPr/>
            </p:nvSpPr>
            <p:spPr>
              <a:xfrm>
                <a:off x="-1" y="-35169"/>
                <a:ext cx="12192001" cy="1171575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Modularity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32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2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3200" b="0" i="1" smtClean="0">
                            <a:ln w="0"/>
                            <a:solidFill>
                              <a:schemeClr val="bg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fr-FR" sz="3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EBCE2A-C657-42E7-984C-EE818E615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5169"/>
                <a:ext cx="12192001" cy="1171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E9394A-C437-4EE2-BE1A-F2FBF4658C29}"/>
                  </a:ext>
                </a:extLst>
              </p:cNvPr>
              <p:cNvSpPr/>
              <p:nvPr/>
            </p:nvSpPr>
            <p:spPr>
              <a:xfrm>
                <a:off x="5440680" y="1516605"/>
                <a:ext cx="4910328" cy="71436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err="1"/>
                  <a:t>is</a:t>
                </a:r>
                <a:r>
                  <a:rPr lang="fr-FR" sz="2000" dirty="0"/>
                  <a:t> a VV </a:t>
                </a:r>
                <a:r>
                  <a:rPr lang="fr-FR" sz="2000" dirty="0" err="1"/>
                  <a:t>modular</a:t>
                </a:r>
                <a:r>
                  <a:rPr lang="fr-FR" sz="2000" dirty="0"/>
                  <a:t> </a:t>
                </a:r>
                <a:r>
                  <a:rPr lang="fr-FR" sz="2000" dirty="0" err="1"/>
                  <a:t>form</a:t>
                </a:r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E9394A-C437-4EE2-BE1A-F2FBF4658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80" y="1516605"/>
                <a:ext cx="4910328" cy="7143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F3325CDE-3D01-4E46-8135-FDF448C0EF54}"/>
              </a:ext>
            </a:extLst>
          </p:cNvPr>
          <p:cNvSpPr txBox="1"/>
          <p:nvPr/>
        </p:nvSpPr>
        <p:spPr>
          <a:xfrm>
            <a:off x="2082736" y="1669686"/>
            <a:ext cx="942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For</a:t>
            </a:r>
            <a:r>
              <a:rPr lang="fr-FR" dirty="0"/>
              <a:t> p=1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251252B-AF85-4D82-B3C6-30F9FD39DAD8}"/>
              </a:ext>
            </a:extLst>
          </p:cNvPr>
          <p:cNvSpPr/>
          <p:nvPr/>
        </p:nvSpPr>
        <p:spPr>
          <a:xfrm>
            <a:off x="3381756" y="1689120"/>
            <a:ext cx="1601724" cy="3693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DD49F1D-F99E-44E7-8866-FBF4829C3724}"/>
              </a:ext>
            </a:extLst>
          </p:cNvPr>
          <p:cNvSpPr txBox="1"/>
          <p:nvPr/>
        </p:nvSpPr>
        <p:spPr>
          <a:xfrm>
            <a:off x="2082736" y="1669686"/>
            <a:ext cx="942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For</a:t>
            </a:r>
            <a:r>
              <a:rPr lang="fr-FR" dirty="0"/>
              <a:t> p=1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8FD172-1041-46EE-AFA0-81068634DCB0}"/>
              </a:ext>
            </a:extLst>
          </p:cNvPr>
          <p:cNvSpPr txBox="1"/>
          <p:nvPr/>
        </p:nvSpPr>
        <p:spPr>
          <a:xfrm>
            <a:off x="1976151" y="2488584"/>
            <a:ext cx="1155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Higher</a:t>
            </a:r>
            <a:r>
              <a:rPr lang="fr-FR" sz="2000" dirty="0"/>
              <a:t> p</a:t>
            </a:r>
            <a:endParaRPr lang="fr-FR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648A9EAC-8D49-44AB-9E8F-231527785EF6}"/>
              </a:ext>
            </a:extLst>
          </p:cNvPr>
          <p:cNvSpPr/>
          <p:nvPr/>
        </p:nvSpPr>
        <p:spPr>
          <a:xfrm>
            <a:off x="3381756" y="2503501"/>
            <a:ext cx="1601724" cy="3693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9B1C65C-3085-4FEF-A07E-4E7F31D99699}"/>
                  </a:ext>
                </a:extLst>
              </p:cNvPr>
              <p:cNvSpPr/>
              <p:nvPr/>
            </p:nvSpPr>
            <p:spPr>
              <a:xfrm>
                <a:off x="5440680" y="2330986"/>
                <a:ext cx="4910328" cy="71436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err="1"/>
                  <a:t>is</a:t>
                </a:r>
                <a:r>
                  <a:rPr lang="fr-FR" sz="2000" dirty="0"/>
                  <a:t> a </a:t>
                </a:r>
                <a:r>
                  <a:rPr lang="fr-FR" sz="2000" dirty="0" err="1"/>
                  <a:t>depth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fr-FR" sz="2000" dirty="0"/>
                  <a:t> VV </a:t>
                </a:r>
                <a:r>
                  <a:rPr lang="fr-FR" sz="2000" dirty="0">
                    <a:solidFill>
                      <a:srgbClr val="FFFF00"/>
                    </a:solidFill>
                  </a:rPr>
                  <a:t>mock </a:t>
                </a:r>
                <a:r>
                  <a:rPr lang="fr-FR" sz="2000" dirty="0" err="1"/>
                  <a:t>modular</a:t>
                </a:r>
                <a:r>
                  <a:rPr lang="fr-FR" sz="2000" dirty="0"/>
                  <a:t> </a:t>
                </a:r>
                <a:r>
                  <a:rPr lang="fr-FR" sz="2000" dirty="0" err="1"/>
                  <a:t>form</a:t>
                </a:r>
                <a:endParaRPr lang="fr-FR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9B1C65C-3085-4FEF-A07E-4E7F31D99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80" y="2330986"/>
                <a:ext cx="4910328" cy="714362"/>
              </a:xfrm>
              <a:prstGeom prst="rect">
                <a:avLst/>
              </a:prstGeom>
              <a:blipFill>
                <a:blip r:embed="rId6"/>
                <a:stretch>
                  <a:fillRect t="-3333" b="-14167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5CB53A42-1BDD-4F4F-A8BA-584C7D1F4B8E}"/>
              </a:ext>
            </a:extLst>
          </p:cNvPr>
          <p:cNvSpPr txBox="1"/>
          <p:nvPr/>
        </p:nvSpPr>
        <p:spPr>
          <a:xfrm>
            <a:off x="2872693" y="2870699"/>
            <a:ext cx="279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[</a:t>
            </a:r>
            <a:r>
              <a:rPr lang="fr-FR" sz="1600" dirty="0" err="1">
                <a:solidFill>
                  <a:srgbClr val="FF0000"/>
                </a:solidFill>
              </a:rPr>
              <a:t>S.Alexandrov</a:t>
            </a:r>
            <a:r>
              <a:rPr lang="fr-FR" sz="1600" dirty="0">
                <a:solidFill>
                  <a:srgbClr val="FF0000"/>
                </a:solidFill>
              </a:rPr>
              <a:t>, </a:t>
            </a:r>
            <a:r>
              <a:rPr lang="fr-FR" sz="1600" dirty="0" err="1">
                <a:solidFill>
                  <a:srgbClr val="FF0000"/>
                </a:solidFill>
              </a:rPr>
              <a:t>B.Pioline</a:t>
            </a:r>
            <a:r>
              <a:rPr lang="fr-FR" sz="1600" dirty="0">
                <a:solidFill>
                  <a:srgbClr val="FF0000"/>
                </a:solidFill>
              </a:rPr>
              <a:t> ‘18]</a:t>
            </a:r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id="{133C0CD4-D53B-40E0-A1DD-2F02BAC75D6B}"/>
              </a:ext>
            </a:extLst>
          </p:cNvPr>
          <p:cNvSpPr/>
          <p:nvPr/>
        </p:nvSpPr>
        <p:spPr>
          <a:xfrm>
            <a:off x="3904309" y="3648748"/>
            <a:ext cx="4383378" cy="1483848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Completion</a:t>
            </a:r>
            <a:r>
              <a:rPr lang="fr-FR" sz="2400" dirty="0"/>
              <a:t> </a:t>
            </a:r>
            <a:r>
              <a:rPr lang="fr-FR" sz="2400" dirty="0" err="1"/>
              <a:t>equation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E2E9B27-912D-41C7-AC37-453994685439}"/>
                  </a:ext>
                </a:extLst>
              </p:cNvPr>
              <p:cNvSpPr txBox="1"/>
              <p:nvPr/>
            </p:nvSpPr>
            <p:spPr>
              <a:xfrm>
                <a:off x="2804730" y="5132596"/>
                <a:ext cx="6582535" cy="970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∏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E2E9B27-912D-41C7-AC37-453994685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730" y="5132596"/>
                <a:ext cx="6582535" cy="9707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F765C9B-3DDC-4AFA-924C-B7DCE7AE5A3A}"/>
                  </a:ext>
                </a:extLst>
              </p:cNvPr>
              <p:cNvSpPr txBox="1"/>
              <p:nvPr/>
            </p:nvSpPr>
            <p:spPr>
              <a:xfrm>
                <a:off x="4715254" y="6363031"/>
                <a:ext cx="27614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𝐼𝑚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F765C9B-3DDC-4AFA-924C-B7DCE7AE5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254" y="6363031"/>
                <a:ext cx="276148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hylactère : pensées 1">
            <a:extLst>
              <a:ext uri="{FF2B5EF4-FFF2-40B4-BE49-F238E27FC236}">
                <a16:creationId xmlns:a16="http://schemas.microsoft.com/office/drawing/2014/main" id="{6CFE1460-B269-4ECD-8BDC-F0D4C8D425B8}"/>
              </a:ext>
            </a:extLst>
          </p:cNvPr>
          <p:cNvSpPr/>
          <p:nvPr/>
        </p:nvSpPr>
        <p:spPr>
          <a:xfrm>
            <a:off x="8996218" y="5322492"/>
            <a:ext cx="2900218" cy="124869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Let’s</a:t>
            </a:r>
            <a:r>
              <a:rPr lang="fr-FR" dirty="0"/>
              <a:t> look at an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8" name="Nuage 17">
            <a:extLst>
              <a:ext uri="{FF2B5EF4-FFF2-40B4-BE49-F238E27FC236}">
                <a16:creationId xmlns:a16="http://schemas.microsoft.com/office/drawing/2014/main" id="{AFC5BC6D-27C0-45F3-A8DA-E5995E835AD7}"/>
              </a:ext>
            </a:extLst>
          </p:cNvPr>
          <p:cNvSpPr/>
          <p:nvPr/>
        </p:nvSpPr>
        <p:spPr>
          <a:xfrm>
            <a:off x="11575833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26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44"/>
    </mc:Choice>
    <mc:Fallback>
      <p:transition spd="slow" advTm="59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0" grpId="0"/>
      <p:bldP spid="15" grpId="0" animBg="1"/>
      <p:bldP spid="16" grpId="0"/>
      <p:bldP spid="17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-35169"/>
            <a:ext cx="12192001" cy="11715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modular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ambiguity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4196DA3-4851-4AAC-B638-911C5325DFA4}"/>
                  </a:ext>
                </a:extLst>
              </p:cNvPr>
              <p:cNvSpPr txBox="1"/>
              <p:nvPr/>
            </p:nvSpPr>
            <p:spPr>
              <a:xfrm>
                <a:off x="2674811" y="1314420"/>
                <a:ext cx="10319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4196DA3-4851-4AAC-B638-911C5325D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811" y="1314420"/>
                <a:ext cx="1031990" cy="461665"/>
              </a:xfrm>
              <a:prstGeom prst="rect">
                <a:avLst/>
              </a:prstGeom>
              <a:blipFill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47BE057-F00F-4BF3-9C0E-D8589EB13AB6}"/>
                  </a:ext>
                </a:extLst>
              </p:cNvPr>
              <p:cNvSpPr txBox="1"/>
              <p:nvPr/>
            </p:nvSpPr>
            <p:spPr>
              <a:xfrm>
                <a:off x="3092765" y="2587525"/>
                <a:ext cx="7415815" cy="103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fr-F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fr-F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fr-F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(1,1)</m:t>
                              </m:r>
                            </m:sup>
                          </m:sSubSup>
                        </m:e>
                      </m:nary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47BE057-F00F-4BF3-9C0E-D8589EB13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65" y="2587525"/>
                <a:ext cx="7415815" cy="10347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6E7DB16-D31F-4EF8-A7FE-E5C31917A750}"/>
              </a:ext>
            </a:extLst>
          </p:cNvPr>
          <p:cNvSpPr/>
          <p:nvPr/>
        </p:nvSpPr>
        <p:spPr>
          <a:xfrm>
            <a:off x="-9144" y="1171575"/>
            <a:ext cx="2683955" cy="7867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D2ED946E-1D5A-4ACC-85CE-BFE70A28FA63}"/>
                  </a:ext>
                </a:extLst>
              </p:cNvPr>
              <p:cNvSpPr/>
              <p:nvPr/>
            </p:nvSpPr>
            <p:spPr>
              <a:xfrm>
                <a:off x="2685285" y="3753121"/>
                <a:ext cx="6821425" cy="786797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 err="1"/>
                  <a:t>Problem</a:t>
                </a:r>
                <a:r>
                  <a:rPr lang="fr-FR" sz="2400" dirty="0"/>
                  <a:t>: the </a:t>
                </a:r>
                <a:r>
                  <a:rPr lang="fr-FR" sz="2400" dirty="0" err="1"/>
                  <a:t>equation</a:t>
                </a:r>
                <a:r>
                  <a:rPr lang="fr-FR" sz="2400" dirty="0"/>
                  <a:t> </a:t>
                </a:r>
                <a:r>
                  <a:rPr lang="fr-FR" sz="2400" dirty="0" err="1"/>
                  <a:t>doesn’t</a:t>
                </a:r>
                <a:r>
                  <a:rPr lang="fr-FR" sz="2400" dirty="0"/>
                  <a:t>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completely</a:t>
                </a:r>
                <a:r>
                  <a:rPr lang="fr-FR" sz="2400" dirty="0"/>
                  <a:t>.</a:t>
                </a:r>
              </a:p>
            </p:txBody>
          </p:sp>
        </mc:Choice>
        <mc:Fallback xmlns=""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D2ED946E-1D5A-4ACC-85CE-BFE70A28F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85" y="3753121"/>
                <a:ext cx="6821425" cy="786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3F01767-E8AD-4D4D-B726-92749E59DC28}"/>
              </a:ext>
            </a:extLst>
          </p:cNvPr>
          <p:cNvSpPr/>
          <p:nvPr/>
        </p:nvSpPr>
        <p:spPr>
          <a:xfrm>
            <a:off x="1683416" y="5361884"/>
            <a:ext cx="8825164" cy="7867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/>
              <a:t>Solution: </a:t>
            </a:r>
            <a:r>
              <a:rPr lang="fr-FR" sz="2400" dirty="0" err="1"/>
              <a:t>compute</a:t>
            </a:r>
            <a:r>
              <a:rPr lang="fr-FR" sz="2400" dirty="0"/>
              <a:t> a few DT invariants (</a:t>
            </a:r>
            <a:r>
              <a:rPr lang="fr-FR" sz="2400" dirty="0" err="1"/>
              <a:t>specifically</a:t>
            </a:r>
            <a:r>
              <a:rPr lang="fr-FR" sz="2400" dirty="0"/>
              <a:t> the polar </a:t>
            </a:r>
            <a:r>
              <a:rPr lang="fr-FR" sz="2400" dirty="0" err="1"/>
              <a:t>terms</a:t>
            </a:r>
            <a:r>
              <a:rPr lang="fr-FR" sz="2400" dirty="0"/>
              <a:t>) and fix the </a:t>
            </a:r>
            <a:r>
              <a:rPr lang="fr-FR" sz="2400" dirty="0" err="1"/>
              <a:t>modular</a:t>
            </a:r>
            <a:r>
              <a:rPr lang="fr-FR" sz="2400" dirty="0"/>
              <a:t> </a:t>
            </a:r>
            <a:r>
              <a:rPr lang="fr-FR" sz="2400" dirty="0" err="1"/>
              <a:t>ambiguity</a:t>
            </a:r>
            <a:endParaRPr lang="fr-FR" sz="2400" dirty="0"/>
          </a:p>
        </p:txBody>
      </p:sp>
      <p:sp>
        <p:nvSpPr>
          <p:cNvPr id="8" name="Nuage 7">
            <a:extLst>
              <a:ext uri="{FF2B5EF4-FFF2-40B4-BE49-F238E27FC236}">
                <a16:creationId xmlns:a16="http://schemas.microsoft.com/office/drawing/2014/main" id="{0DB76DD6-948C-4898-9FEB-44DBF3E4999A}"/>
              </a:ext>
            </a:extLst>
          </p:cNvPr>
          <p:cNvSpPr/>
          <p:nvPr/>
        </p:nvSpPr>
        <p:spPr>
          <a:xfrm>
            <a:off x="11575833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62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94"/>
    </mc:Choice>
    <mc:Fallback>
      <p:transition spd="slow" advTm="17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689DB-DF38-4497-83D8-7D1D52E9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dirty="0"/>
              <a:t>Black </a:t>
            </a:r>
            <a:r>
              <a:rPr lang="fr-FR" sz="6000" dirty="0" err="1"/>
              <a:t>holes</a:t>
            </a:r>
            <a:endParaRPr lang="fr-FR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DA71EDF2-962F-40B3-A560-524F91999EA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058194"/>
                <a:ext cx="5181600" cy="4351338"/>
              </a:xfrm>
            </p:spPr>
            <p:txBody>
              <a:bodyPr/>
              <a:lstStyle/>
              <a:p>
                <a:r>
                  <a:rPr lang="fr-FR" dirty="0"/>
                  <a:t>Thermodynamical </a:t>
                </a:r>
                <a:r>
                  <a:rPr lang="fr-FR" dirty="0" err="1"/>
                  <a:t>objects</a:t>
                </a:r>
                <a:r>
                  <a:rPr lang="fr-FR" dirty="0"/>
                  <a:t>! </a:t>
                </a:r>
                <a:r>
                  <a:rPr lang="fr-FR" dirty="0">
                    <a:solidFill>
                      <a:srgbClr val="FF0000"/>
                    </a:solidFill>
                  </a:rPr>
                  <a:t>[</a:t>
                </a:r>
                <a:r>
                  <a:rPr lang="fr-FR" dirty="0" err="1">
                    <a:solidFill>
                      <a:srgbClr val="FF0000"/>
                    </a:solidFill>
                  </a:rPr>
                  <a:t>Bekenstein</a:t>
                </a:r>
                <a:r>
                  <a:rPr lang="fr-FR" dirty="0">
                    <a:solidFill>
                      <a:srgbClr val="FF0000"/>
                    </a:solidFill>
                  </a:rPr>
                  <a:t> ‘72, Hawking ‘74]</a:t>
                </a:r>
              </a:p>
              <a:p>
                <a:endParaRPr lang="fr-FR" dirty="0"/>
              </a:p>
              <a:p>
                <a:r>
                  <a:rPr lang="fr-FR" dirty="0" err="1"/>
                  <a:t>Entropy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>
                    <a:sym typeface="Wingdings" panose="05000000000000000000" pitchFamily="2" charset="2"/>
                  </a:rPr>
                  <a:t>Black </a:t>
                </a:r>
                <a:r>
                  <a:rPr lang="fr-FR" sz="2800" dirty="0" err="1">
                    <a:sym typeface="Wingdings" panose="05000000000000000000" pitchFamily="2" charset="2"/>
                  </a:rPr>
                  <a:t>hole</a:t>
                </a:r>
                <a:r>
                  <a:rPr lang="fr-FR" sz="2800" dirty="0">
                    <a:sym typeface="Wingdings" panose="05000000000000000000" pitchFamily="2" charset="2"/>
                  </a:rPr>
                  <a:t> </a:t>
                </a:r>
                <a:r>
                  <a:rPr lang="fr-FR" sz="2800" dirty="0" err="1">
                    <a:solidFill>
                      <a:srgbClr val="7030A0"/>
                    </a:solidFill>
                    <a:sym typeface="Wingdings" panose="05000000000000000000" pitchFamily="2" charset="2"/>
                  </a:rPr>
                  <a:t>microstates</a:t>
                </a:r>
                <a:r>
                  <a:rPr lang="fr-FR" sz="2800" dirty="0">
                    <a:sym typeface="Wingdings" panose="05000000000000000000" pitchFamily="2" charset="2"/>
                  </a:rPr>
                  <a:t>.</a:t>
                </a:r>
                <a:endParaRPr lang="fr-FR" sz="28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DA71EDF2-962F-40B3-A560-524F91999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058194"/>
                <a:ext cx="5181600" cy="4351338"/>
              </a:xfrm>
              <a:blipFill>
                <a:blip r:embed="rId4"/>
                <a:stretch>
                  <a:fillRect l="-2118" t="-23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Espace réservé du contenu 8" descr="Une image contenant Ambré, Caractère coloré, léger&#10;&#10;Description générée automatiquement">
            <a:extLst>
              <a:ext uri="{FF2B5EF4-FFF2-40B4-BE49-F238E27FC236}">
                <a16:creationId xmlns:a16="http://schemas.microsoft.com/office/drawing/2014/main" id="{92ABF9DA-C6A1-41E1-99DD-B945AA02B0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id="{F0F1DDFD-0A01-403D-B7B9-1889A70A8A86}"/>
              </a:ext>
            </a:extLst>
          </p:cNvPr>
          <p:cNvSpPr/>
          <p:nvPr/>
        </p:nvSpPr>
        <p:spPr>
          <a:xfrm>
            <a:off x="7103364" y="5220812"/>
            <a:ext cx="3319272" cy="11887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How to </a:t>
            </a:r>
            <a:r>
              <a:rPr lang="fr-FR" dirty="0" err="1"/>
              <a:t>compute</a:t>
            </a:r>
            <a:r>
              <a:rPr lang="fr-FR" dirty="0"/>
              <a:t> ?</a:t>
            </a:r>
          </a:p>
        </p:txBody>
      </p:sp>
      <p:sp>
        <p:nvSpPr>
          <p:cNvPr id="12" name="Nuage 11">
            <a:extLst>
              <a:ext uri="{FF2B5EF4-FFF2-40B4-BE49-F238E27FC236}">
                <a16:creationId xmlns:a16="http://schemas.microsoft.com/office/drawing/2014/main" id="{B367410F-26DD-4F91-A931-8EE6C7B03AFC}"/>
              </a:ext>
            </a:extLst>
          </p:cNvPr>
          <p:cNvSpPr/>
          <p:nvPr/>
        </p:nvSpPr>
        <p:spPr>
          <a:xfrm>
            <a:off x="11575833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50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63"/>
    </mc:Choice>
    <mc:Fallback>
      <p:transition spd="slow" advTm="25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0"/>
            <a:ext cx="12192001" cy="11715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Two-step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approach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A77EC768-4EAE-468F-B12A-BAF5F4F598B2}"/>
                  </a:ext>
                </a:extLst>
              </p:cNvPr>
              <p:cNvSpPr txBox="1"/>
              <p:nvPr/>
            </p:nvSpPr>
            <p:spPr>
              <a:xfrm>
                <a:off x="3162300" y="1212702"/>
                <a:ext cx="4914900" cy="5827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𝑎𝑛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fr-F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A77EC768-4EAE-468F-B12A-BAF5F4F59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1212702"/>
                <a:ext cx="4914900" cy="582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2CBB64AE-B51F-45C5-BBAA-F5E8F3ADC895}"/>
              </a:ext>
            </a:extLst>
          </p:cNvPr>
          <p:cNvSpPr txBox="1"/>
          <p:nvPr/>
        </p:nvSpPr>
        <p:spPr>
          <a:xfrm>
            <a:off x="3759199" y="1969385"/>
            <a:ext cx="14319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Any</a:t>
            </a:r>
            <a:r>
              <a:rPr lang="fr-FR" dirty="0"/>
              <a:t> solution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814173A-6905-4831-862B-B2997366A221}"/>
              </a:ext>
            </a:extLst>
          </p:cNvPr>
          <p:cNvSpPr txBox="1"/>
          <p:nvPr/>
        </p:nvSpPr>
        <p:spPr>
          <a:xfrm>
            <a:off x="6930314" y="1969385"/>
            <a:ext cx="38671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The </a:t>
            </a:r>
            <a:r>
              <a:rPr lang="fr-FR" dirty="0" err="1"/>
              <a:t>modular</a:t>
            </a:r>
            <a:r>
              <a:rPr lang="fr-FR" dirty="0"/>
              <a:t> </a:t>
            </a:r>
            <a:r>
              <a:rPr lang="fr-FR" dirty="0" err="1"/>
              <a:t>ambiguity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A76D9B53-B18E-4DA6-A6A1-F44144162CB9}"/>
                  </a:ext>
                </a:extLst>
              </p:cNvPr>
              <p:cNvSpPr txBox="1"/>
              <p:nvPr/>
            </p:nvSpPr>
            <p:spPr>
              <a:xfrm>
                <a:off x="3231528" y="2593236"/>
                <a:ext cx="5573082" cy="1218419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err="1"/>
                  <a:t>Strategy</a:t>
                </a:r>
                <a:r>
                  <a:rPr lang="fr-FR" dirty="0"/>
                  <a:t>:</a:t>
                </a:r>
              </a:p>
              <a:p>
                <a:r>
                  <a:rPr lang="fr-FR" dirty="0"/>
                  <a:t>	1. </a:t>
                </a:r>
                <a:r>
                  <a:rPr lang="fr-FR" dirty="0" err="1"/>
                  <a:t>Find</a:t>
                </a:r>
                <a:r>
                  <a:rPr lang="fr-FR" dirty="0"/>
                  <a:t> a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𝑎𝑛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fr-FR" dirty="0"/>
              </a:p>
              <a:p>
                <a:r>
                  <a:rPr lang="fr-FR" dirty="0"/>
                  <a:t>	2. </a:t>
                </a:r>
                <a:r>
                  <a:rPr lang="fr-FR" dirty="0" err="1"/>
                  <a:t>Compute</a:t>
                </a:r>
                <a:r>
                  <a:rPr lang="fr-FR" dirty="0"/>
                  <a:t> a few DT invariants and fix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A76D9B53-B18E-4DA6-A6A1-F44144162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528" y="2593236"/>
                <a:ext cx="5573082" cy="121841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702C852C-CF75-49E1-B7CC-ABBA5818BB04}"/>
                  </a:ext>
                </a:extLst>
              </p:cNvPr>
              <p:cNvSpPr/>
              <p:nvPr/>
            </p:nvSpPr>
            <p:spPr>
              <a:xfrm>
                <a:off x="3293919" y="4150040"/>
                <a:ext cx="5448300" cy="81474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Challenge: the </a:t>
                </a:r>
                <a:r>
                  <a:rPr lang="fr-FR" dirty="0" err="1"/>
                  <a:t>completion</a:t>
                </a:r>
                <a:r>
                  <a:rPr lang="fr-FR" dirty="0"/>
                  <a:t> </a:t>
                </a:r>
                <a:r>
                  <a:rPr lang="fr-FR" dirty="0" err="1"/>
                  <a:t>equation</a:t>
                </a:r>
                <a:r>
                  <a:rPr lang="fr-FR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depends</a:t>
                </a:r>
                <a:r>
                  <a:rPr lang="fr-FR" dirty="0"/>
                  <a:t>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fr-FR" dirty="0"/>
                  <a:t> for </a:t>
                </a:r>
                <a:r>
                  <a:rPr lang="fr-FR" dirty="0" err="1"/>
                  <a:t>lower</a:t>
                </a:r>
                <a:r>
                  <a:rPr lang="fr-FR" dirty="0"/>
                  <a:t> charges.</a:t>
                </a:r>
              </a:p>
            </p:txBody>
          </p:sp>
        </mc:Choice>
        <mc:Fallback xmlns=""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702C852C-CF75-49E1-B7CC-ABBA5818B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919" y="4150040"/>
                <a:ext cx="5448300" cy="814740"/>
              </a:xfrm>
              <a:prstGeom prst="roundRect">
                <a:avLst/>
              </a:prstGeom>
              <a:blipFill>
                <a:blip r:embed="rId5"/>
                <a:stretch>
                  <a:fillRect r="-224" b="-4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2C48917-F620-47D4-853A-DA8695F6F000}"/>
                  </a:ext>
                </a:extLst>
              </p:cNvPr>
              <p:cNvSpPr txBox="1"/>
              <p:nvPr/>
            </p:nvSpPr>
            <p:spPr>
              <a:xfrm>
                <a:off x="1466848" y="5080464"/>
                <a:ext cx="9242001" cy="5148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2,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𝑎𝑛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b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2C48917-F620-47D4-853A-DA8695F6F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48" y="5080464"/>
                <a:ext cx="9242001" cy="514885"/>
              </a:xfrm>
              <a:prstGeom prst="rect">
                <a:avLst/>
              </a:prstGeom>
              <a:blipFill>
                <a:blip r:embed="rId6"/>
                <a:stretch>
                  <a:fillRect b="-35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hylactère : pensées 4">
                <a:extLst>
                  <a:ext uri="{FF2B5EF4-FFF2-40B4-BE49-F238E27FC236}">
                    <a16:creationId xmlns:a16="http://schemas.microsoft.com/office/drawing/2014/main" id="{DD7325B9-225E-45B4-9A2A-DDFBDB649B0A}"/>
                  </a:ext>
                </a:extLst>
              </p:cNvPr>
              <p:cNvSpPr/>
              <p:nvPr/>
            </p:nvSpPr>
            <p:spPr>
              <a:xfrm>
                <a:off x="9083574" y="2675897"/>
                <a:ext cx="2871216" cy="1218419"/>
              </a:xfrm>
              <a:prstGeom prst="cloudCallou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Can </a:t>
                </a:r>
                <a:r>
                  <a:rPr lang="fr-FR" dirty="0" err="1"/>
                  <a:t>we</a:t>
                </a:r>
                <a:r>
                  <a:rPr lang="fr-FR" dirty="0"/>
                  <a:t> </a:t>
                </a:r>
                <a:r>
                  <a:rPr lang="fr-FR" dirty="0" err="1"/>
                  <a:t>perform</a:t>
                </a:r>
                <a:r>
                  <a:rPr lang="fr-FR" dirty="0"/>
                  <a:t> </a:t>
                </a:r>
                <a:r>
                  <a:rPr lang="fr-FR" dirty="0" err="1"/>
                  <a:t>step</a:t>
                </a:r>
                <a:r>
                  <a:rPr lang="fr-FR" dirty="0"/>
                  <a:t> 1 for all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dirty="0"/>
                  <a:t> ?</a:t>
                </a:r>
              </a:p>
            </p:txBody>
          </p:sp>
        </mc:Choice>
        <mc:Fallback xmlns="">
          <p:sp>
            <p:nvSpPr>
              <p:cNvPr id="5" name="Phylactère : pensées 4">
                <a:extLst>
                  <a:ext uri="{FF2B5EF4-FFF2-40B4-BE49-F238E27FC236}">
                    <a16:creationId xmlns:a16="http://schemas.microsoft.com/office/drawing/2014/main" id="{DD7325B9-225E-45B4-9A2A-DDFBDB649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574" y="2675897"/>
                <a:ext cx="2871216" cy="1218419"/>
              </a:xfrm>
              <a:prstGeom prst="cloudCallou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9973770-3439-4B94-A0CD-CE4EE1C7764B}"/>
                  </a:ext>
                </a:extLst>
              </p:cNvPr>
              <p:cNvSpPr/>
              <p:nvPr/>
            </p:nvSpPr>
            <p:spPr>
              <a:xfrm>
                <a:off x="2305974" y="5778631"/>
                <a:ext cx="7580052" cy="1002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/>
                  <a:t>Result: </a:t>
                </a:r>
                <a:r>
                  <a:rPr lang="fr-FR" sz="2400" dirty="0" err="1"/>
                  <a:t>Recipe</a:t>
                </a:r>
                <a:r>
                  <a:rPr lang="fr-FR" sz="2400" dirty="0"/>
                  <a:t> to </a:t>
                </a:r>
                <a:r>
                  <a:rPr lang="fr-FR" sz="2400" dirty="0" err="1"/>
                  <a:t>compute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2400" dirty="0"/>
                  <a:t> up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fr-FR" sz="24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r-FR" sz="2400" dirty="0"/>
                  <a:t>.</a:t>
                </a:r>
              </a:p>
              <a:p>
                <a:pPr algn="ctr"/>
                <a:r>
                  <a:rPr lang="fr-FR" sz="2000" dirty="0"/>
                  <a:t>(</a:t>
                </a:r>
                <a:r>
                  <a:rPr lang="fr-FR" sz="2000" dirty="0" err="1"/>
                  <a:t>Using</a:t>
                </a:r>
                <a:r>
                  <a:rPr lang="fr-FR" sz="2000" dirty="0"/>
                  <a:t> </a:t>
                </a:r>
                <a:r>
                  <a:rPr lang="fr-FR" sz="2000" dirty="0" err="1"/>
                  <a:t>indefinite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theta</a:t>
                </a:r>
                <a:r>
                  <a:rPr lang="fr-FR" sz="2000" dirty="0"/>
                  <a:t> </a:t>
                </a:r>
                <a:r>
                  <a:rPr lang="fr-FR" sz="2000" dirty="0" err="1"/>
                  <a:t>series</a:t>
                </a:r>
                <a:r>
                  <a:rPr lang="fr-FR" sz="2000" dirty="0"/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9973770-3439-4B94-A0CD-CE4EE1C776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974" y="5778631"/>
                <a:ext cx="7580052" cy="1002866"/>
              </a:xfrm>
              <a:prstGeom prst="rect">
                <a:avLst/>
              </a:prstGeom>
              <a:blipFill>
                <a:blip r:embed="rId8"/>
                <a:stretch>
                  <a:fillRect b="-5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èche : angle droit 22">
            <a:extLst>
              <a:ext uri="{FF2B5EF4-FFF2-40B4-BE49-F238E27FC236}">
                <a16:creationId xmlns:a16="http://schemas.microsoft.com/office/drawing/2014/main" id="{9033C207-1450-467E-8C25-D4D8C1D989D8}"/>
              </a:ext>
            </a:extLst>
          </p:cNvPr>
          <p:cNvSpPr/>
          <p:nvPr/>
        </p:nvSpPr>
        <p:spPr>
          <a:xfrm rot="5400000">
            <a:off x="6440355" y="1880181"/>
            <a:ext cx="582719" cy="460062"/>
          </a:xfrm>
          <a:prstGeom prst="bentUpArrow">
            <a:avLst>
              <a:gd name="adj1" fmla="val 22930"/>
              <a:gd name="adj2" fmla="val 45704"/>
              <a:gd name="adj3" fmla="val 3742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angle droit 23">
            <a:extLst>
              <a:ext uri="{FF2B5EF4-FFF2-40B4-BE49-F238E27FC236}">
                <a16:creationId xmlns:a16="http://schemas.microsoft.com/office/drawing/2014/main" id="{5422238E-3132-4CBC-B97D-62ECE7EFDE92}"/>
              </a:ext>
            </a:extLst>
          </p:cNvPr>
          <p:cNvSpPr/>
          <p:nvPr/>
        </p:nvSpPr>
        <p:spPr>
          <a:xfrm rot="16200000" flipH="1">
            <a:off x="5098363" y="1884805"/>
            <a:ext cx="582720" cy="460062"/>
          </a:xfrm>
          <a:prstGeom prst="bentUpArrow">
            <a:avLst>
              <a:gd name="adj1" fmla="val 22930"/>
              <a:gd name="adj2" fmla="val 45704"/>
              <a:gd name="adj3" fmla="val 3742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Nuage 12">
            <a:extLst>
              <a:ext uri="{FF2B5EF4-FFF2-40B4-BE49-F238E27FC236}">
                <a16:creationId xmlns:a16="http://schemas.microsoft.com/office/drawing/2014/main" id="{156F99E7-7609-442C-B7FA-042186E0E9DB}"/>
              </a:ext>
            </a:extLst>
          </p:cNvPr>
          <p:cNvSpPr/>
          <p:nvPr/>
        </p:nvSpPr>
        <p:spPr>
          <a:xfrm>
            <a:off x="11575833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01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0"/>
    </mc:Choice>
    <mc:Fallback>
      <p:transition spd="slow" advTm="3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 animBg="1"/>
      <p:bldP spid="22" grpId="0"/>
      <p:bldP spid="5" grpId="0" animBg="1"/>
      <p:bldP spid="3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-35169"/>
            <a:ext cx="12192001" cy="11715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Disentangling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ambiguity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154C16E-558D-40F2-B414-73DA9D631F46}"/>
              </a:ext>
            </a:extLst>
          </p:cNvPr>
          <p:cNvSpPr txBox="1"/>
          <p:nvPr/>
        </p:nvSpPr>
        <p:spPr>
          <a:xfrm>
            <a:off x="2816352" y="1330749"/>
            <a:ext cx="611733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Ansatz</a:t>
            </a:r>
            <a:r>
              <a:rPr lang="fr-FR" sz="2400" dirty="0"/>
              <a:t> to </a:t>
            </a:r>
            <a:r>
              <a:rPr lang="fr-FR" sz="2400" dirty="0" err="1"/>
              <a:t>extract</a:t>
            </a:r>
            <a:r>
              <a:rPr lang="fr-FR" sz="2400" dirty="0"/>
              <a:t> the </a:t>
            </a:r>
            <a:r>
              <a:rPr lang="fr-FR" sz="2400" dirty="0" err="1"/>
              <a:t>dependance</a:t>
            </a:r>
            <a:r>
              <a:rPr lang="fr-FR" sz="2400" dirty="0"/>
              <a:t> of the </a:t>
            </a:r>
            <a:r>
              <a:rPr lang="fr-FR" sz="2400" dirty="0" err="1"/>
              <a:t>generating</a:t>
            </a:r>
            <a:r>
              <a:rPr lang="fr-FR" sz="2400" dirty="0"/>
              <a:t> </a:t>
            </a:r>
            <a:r>
              <a:rPr lang="fr-FR" sz="2400" dirty="0" err="1"/>
              <a:t>functions</a:t>
            </a:r>
            <a:r>
              <a:rPr lang="fr-FR" sz="2400" dirty="0"/>
              <a:t> on </a:t>
            </a:r>
            <a:r>
              <a:rPr lang="fr-FR" sz="2400" dirty="0" err="1"/>
              <a:t>lower</a:t>
            </a:r>
            <a:r>
              <a:rPr lang="fr-FR" sz="2400" dirty="0"/>
              <a:t> </a:t>
            </a:r>
            <a:r>
              <a:rPr lang="fr-FR" sz="2400" dirty="0" err="1"/>
              <a:t>rank</a:t>
            </a:r>
            <a:r>
              <a:rPr lang="fr-FR" sz="2400" dirty="0"/>
              <a:t> </a:t>
            </a:r>
            <a:r>
              <a:rPr lang="fr-FR" sz="2400" dirty="0" err="1"/>
              <a:t>ambiguities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861EB56F-7296-4018-8138-BDA2A404BA64}"/>
                  </a:ext>
                </a:extLst>
              </p:cNvPr>
              <p:cNvSpPr txBox="1"/>
              <p:nvPr/>
            </p:nvSpPr>
            <p:spPr>
              <a:xfrm>
                <a:off x="1262630" y="2453361"/>
                <a:ext cx="9258301" cy="882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…+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fr-F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nary>
                                <m:naryPr>
                                  <m:chr m:val="∏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861EB56F-7296-4018-8138-BDA2A404B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630" y="2453361"/>
                <a:ext cx="9258301" cy="8827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 : en arc 6">
            <a:extLst>
              <a:ext uri="{FF2B5EF4-FFF2-40B4-BE49-F238E27FC236}">
                <a16:creationId xmlns:a16="http://schemas.microsoft.com/office/drawing/2014/main" id="{AC5EC7CF-487D-426D-93E7-E03C774454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39513" y="3175892"/>
            <a:ext cx="1060707" cy="84746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2BB29207-E2DA-4056-81D1-36875A10DF82}"/>
              </a:ext>
            </a:extLst>
          </p:cNvPr>
          <p:cNvCxnSpPr>
            <a:cxnSpLocks/>
          </p:cNvCxnSpPr>
          <p:nvPr/>
        </p:nvCxnSpPr>
        <p:spPr>
          <a:xfrm>
            <a:off x="6300220" y="3175891"/>
            <a:ext cx="1042412" cy="84746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3BF43CF6-5DED-4B55-9112-F773EBA367F0}"/>
              </a:ext>
            </a:extLst>
          </p:cNvPr>
          <p:cNvSpPr txBox="1"/>
          <p:nvPr/>
        </p:nvSpPr>
        <p:spPr>
          <a:xfrm>
            <a:off x="2930654" y="3963268"/>
            <a:ext cx="259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Anomalous</a:t>
            </a:r>
            <a:r>
              <a:rPr lang="fr-FR" dirty="0">
                <a:solidFill>
                  <a:srgbClr val="0070C0"/>
                </a:solidFill>
              </a:rPr>
              <a:t>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0B73099-56F5-4C30-894C-2D95FB7E8649}"/>
                  </a:ext>
                </a:extLst>
              </p:cNvPr>
              <p:cNvSpPr txBox="1"/>
              <p:nvPr/>
            </p:nvSpPr>
            <p:spPr>
              <a:xfrm>
                <a:off x="7443216" y="3963268"/>
                <a:ext cx="1365506" cy="459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p>
                      </m:sSubSup>
                      <m:r>
                        <a:rPr lang="fr-F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0B73099-56F5-4C30-894C-2D95FB7E8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216" y="3963268"/>
                <a:ext cx="1365506" cy="459293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Nuage 23">
                <a:extLst>
                  <a:ext uri="{FF2B5EF4-FFF2-40B4-BE49-F238E27FC236}">
                    <a16:creationId xmlns:a16="http://schemas.microsoft.com/office/drawing/2014/main" id="{B3366D78-12F7-447E-9FA5-866554EB44F7}"/>
                  </a:ext>
                </a:extLst>
              </p:cNvPr>
              <p:cNvSpPr/>
              <p:nvPr/>
            </p:nvSpPr>
            <p:spPr>
              <a:xfrm>
                <a:off x="3172968" y="5266944"/>
                <a:ext cx="5504688" cy="1463040"/>
              </a:xfrm>
              <a:prstGeom prst="cloud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/>
                  <a:t>We </a:t>
                </a:r>
                <a:r>
                  <a:rPr lang="fr-FR" sz="2400" dirty="0" err="1"/>
                  <a:t>trade</a:t>
                </a:r>
                <a:r>
                  <a:rPr lang="fr-FR" sz="2400" dirty="0"/>
                  <a:t> the conditions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r-FR" sz="2400" dirty="0"/>
                  <a:t> for conditions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fr-F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24" name="Nuage 23">
                <a:extLst>
                  <a:ext uri="{FF2B5EF4-FFF2-40B4-BE49-F238E27FC236}">
                    <a16:creationId xmlns:a16="http://schemas.microsoft.com/office/drawing/2014/main" id="{B3366D78-12F7-447E-9FA5-866554EB4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968" y="5266944"/>
                <a:ext cx="5504688" cy="1463040"/>
              </a:xfrm>
              <a:prstGeom prst="cloud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79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382"/>
    </mc:Choice>
    <mc:Fallback>
      <p:transition spd="slow" advTm="77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3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0"/>
            <a:ext cx="12192001" cy="11715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new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completion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equation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E9394A-C437-4EE2-BE1A-F2FBF4658C29}"/>
                  </a:ext>
                </a:extLst>
              </p:cNvPr>
              <p:cNvSpPr/>
              <p:nvPr/>
            </p:nvSpPr>
            <p:spPr>
              <a:xfrm>
                <a:off x="5440680" y="1516605"/>
                <a:ext cx="4910328" cy="714362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err="1"/>
                  <a:t>is</a:t>
                </a:r>
                <a:r>
                  <a:rPr lang="fr-FR" sz="2000" dirty="0"/>
                  <a:t> a VV </a:t>
                </a:r>
                <a:r>
                  <a:rPr lang="fr-FR" sz="2000" dirty="0" err="1"/>
                  <a:t>depth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fr-FR" sz="2000" dirty="0"/>
                  <a:t> mock modular </a:t>
                </a:r>
                <a:r>
                  <a:rPr lang="fr-FR" sz="2000" dirty="0" err="1"/>
                  <a:t>form</a:t>
                </a:r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E9394A-C437-4EE2-BE1A-F2FBF4658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80" y="1516605"/>
                <a:ext cx="4910328" cy="714362"/>
              </a:xfrm>
              <a:prstGeom prst="rect">
                <a:avLst/>
              </a:prstGeom>
              <a:blipFill>
                <a:blip r:embed="rId2"/>
                <a:stretch>
                  <a:fillRect t="-840" b="-1428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251252B-AF85-4D82-B3C6-30F9FD39DAD8}"/>
              </a:ext>
            </a:extLst>
          </p:cNvPr>
          <p:cNvSpPr/>
          <p:nvPr/>
        </p:nvSpPr>
        <p:spPr>
          <a:xfrm>
            <a:off x="3381756" y="1689120"/>
            <a:ext cx="1601724" cy="36933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DD49F1D-F99E-44E7-8866-FBF4829C3724}"/>
                  </a:ext>
                </a:extLst>
              </p:cNvPr>
              <p:cNvSpPr txBox="1"/>
              <p:nvPr/>
            </p:nvSpPr>
            <p:spPr>
              <a:xfrm>
                <a:off x="429768" y="1673731"/>
                <a:ext cx="3100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/>
                  <a:t>For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 charges </a:t>
                </a:r>
                <a14:m>
                  <m:oMath xmlns:m="http://schemas.openxmlformats.org/officeDocument/2006/math">
                    <m:r>
                      <a:rPr lang="fr-FR" sz="20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b="1" dirty="0"/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DD49F1D-F99E-44E7-8866-FBF4829C3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8" y="1673731"/>
                <a:ext cx="3100832" cy="400110"/>
              </a:xfrm>
              <a:prstGeom prst="rect">
                <a:avLst/>
              </a:prstGeom>
              <a:blipFill>
                <a:blip r:embed="rId3"/>
                <a:stretch>
                  <a:fillRect l="-2165" t="-9231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Nuage 14">
            <a:extLst>
              <a:ext uri="{FF2B5EF4-FFF2-40B4-BE49-F238E27FC236}">
                <a16:creationId xmlns:a16="http://schemas.microsoft.com/office/drawing/2014/main" id="{133C0CD4-D53B-40E0-A1DD-2F02BAC75D6B}"/>
              </a:ext>
            </a:extLst>
          </p:cNvPr>
          <p:cNvSpPr/>
          <p:nvPr/>
        </p:nvSpPr>
        <p:spPr>
          <a:xfrm>
            <a:off x="3381756" y="2514561"/>
            <a:ext cx="5431536" cy="1483848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Completion</a:t>
            </a:r>
            <a:r>
              <a:rPr lang="fr-FR" sz="2400" dirty="0"/>
              <a:t> </a:t>
            </a:r>
            <a:r>
              <a:rPr lang="fr-FR" sz="2400" dirty="0" err="1"/>
              <a:t>equation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52FA8EC-1F14-4378-A9BE-5C33539DDB0F}"/>
                  </a:ext>
                </a:extLst>
              </p:cNvPr>
              <p:cNvSpPr txBox="1"/>
              <p:nvPr/>
            </p:nvSpPr>
            <p:spPr>
              <a:xfrm>
                <a:off x="4692518" y="4192266"/>
                <a:ext cx="640080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fr-F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𝑆𝑦𝑚</m:t>
                      </m:r>
                      <m:d>
                        <m:dPr>
                          <m:begChr m:val="{"/>
                          <m:endChr m:val="}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m:rPr>
                                  <m:brk m:alnAt="7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,…,</m:t>
                                      </m:r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nary>
                          <m:nary>
                            <m:naryPr>
                              <m:chr m:val="∏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fr-FR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  <m:r>
                                        <a:rPr lang="fr-FR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,…,</m:t>
                                      </m:r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fr-FR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fr-FR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52FA8EC-1F14-4378-A9BE-5C33539DD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518" y="4192266"/>
                <a:ext cx="6400800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>
            <a:extLst>
              <a:ext uri="{FF2B5EF4-FFF2-40B4-BE49-F238E27FC236}">
                <a16:creationId xmlns:a16="http://schemas.microsoft.com/office/drawing/2014/main" id="{3B763C4E-A9C0-47D0-991D-AAB2744E6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4" y="3855763"/>
            <a:ext cx="3589281" cy="1649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 : en biseau 19">
                <a:extLst>
                  <a:ext uri="{FF2B5EF4-FFF2-40B4-BE49-F238E27FC236}">
                    <a16:creationId xmlns:a16="http://schemas.microsoft.com/office/drawing/2014/main" id="{682ED93A-8A02-4AEF-820F-8710C4086449}"/>
                  </a:ext>
                </a:extLst>
              </p:cNvPr>
              <p:cNvSpPr/>
              <p:nvPr/>
            </p:nvSpPr>
            <p:spPr>
              <a:xfrm>
                <a:off x="2461254" y="5716902"/>
                <a:ext cx="7269490" cy="1133343"/>
              </a:xfrm>
              <a:prstGeom prst="bevel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/>
                  <a:t>Goal: </a:t>
                </a:r>
                <a:r>
                  <a:rPr lang="fr-FR" sz="2400" dirty="0" err="1"/>
                  <a:t>find</a:t>
                </a:r>
                <a:r>
                  <a:rPr lang="fr-FR" sz="2400" dirty="0"/>
                  <a:t> the </a:t>
                </a:r>
                <a:r>
                  <a:rPr lang="fr-FR" sz="2400" dirty="0" err="1"/>
                  <a:t>anomalous</a:t>
                </a:r>
                <a:r>
                  <a:rPr lang="fr-FR" sz="2400" dirty="0"/>
                  <a:t> </a:t>
                </a:r>
                <a:r>
                  <a:rPr lang="fr-FR" sz="2400" dirty="0">
                    <a:solidFill>
                      <a:schemeClr val="bg1"/>
                    </a:solidFill>
                  </a:rPr>
                  <a:t>coefficients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fr-F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fr-F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fr-F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400" b="1" dirty="0">
                    <a:solidFill>
                      <a:schemeClr val="bg1"/>
                    </a:solidFill>
                  </a:rPr>
                  <a:t> 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20" name="Rectangle : en biseau 19">
                <a:extLst>
                  <a:ext uri="{FF2B5EF4-FFF2-40B4-BE49-F238E27FC236}">
                    <a16:creationId xmlns:a16="http://schemas.microsoft.com/office/drawing/2014/main" id="{682ED93A-8A02-4AEF-820F-8710C4086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254" y="5716902"/>
                <a:ext cx="7269490" cy="1133343"/>
              </a:xfrm>
              <a:prstGeom prst="bevel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79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42"/>
    </mc:Choice>
    <mc:Fallback>
      <p:transition spd="slow" advTm="12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8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EBCE2A-C657-42E7-984C-EE818E61576E}"/>
                  </a:ext>
                </a:extLst>
              </p:cNvPr>
              <p:cNvSpPr/>
              <p:nvPr/>
            </p:nvSpPr>
            <p:spPr>
              <a:xfrm>
                <a:off x="-1" y="-35169"/>
                <a:ext cx="12192001" cy="117157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Studying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3200" b="0" i="1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sz="3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EBCE2A-C657-42E7-984C-EE818E615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5169"/>
                <a:ext cx="12192001" cy="1171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4196DA3-4851-4AAC-B638-911C5325DFA4}"/>
                  </a:ext>
                </a:extLst>
              </p:cNvPr>
              <p:cNvSpPr txBox="1"/>
              <p:nvPr/>
            </p:nvSpPr>
            <p:spPr>
              <a:xfrm>
                <a:off x="2674811" y="1314420"/>
                <a:ext cx="10319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4196DA3-4851-4AAC-B638-911C5325D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811" y="1314420"/>
                <a:ext cx="103199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47BE057-F00F-4BF3-9C0E-D8589EB13AB6}"/>
                  </a:ext>
                </a:extLst>
              </p:cNvPr>
              <p:cNvSpPr txBox="1"/>
              <p:nvPr/>
            </p:nvSpPr>
            <p:spPr>
              <a:xfrm>
                <a:off x="3092764" y="2603589"/>
                <a:ext cx="6006466" cy="67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fr-F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F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47BE057-F00F-4BF3-9C0E-D8589EB13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64" y="2603589"/>
                <a:ext cx="6006466" cy="672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6E7DB16-D31F-4EF8-A7FE-E5C31917A750}"/>
              </a:ext>
            </a:extLst>
          </p:cNvPr>
          <p:cNvSpPr/>
          <p:nvPr/>
        </p:nvSpPr>
        <p:spPr>
          <a:xfrm>
            <a:off x="-9144" y="1171575"/>
            <a:ext cx="2683955" cy="7867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Example: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9E5DC3-D5CC-465B-8B5B-060878245775}"/>
              </a:ext>
            </a:extLst>
          </p:cNvPr>
          <p:cNvSpPr txBox="1"/>
          <p:nvPr/>
        </p:nvSpPr>
        <p:spPr>
          <a:xfrm>
            <a:off x="6248397" y="3582305"/>
            <a:ext cx="348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</a:rPr>
              <a:t>Indefinite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theta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series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28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1"/>
    </mc:Choice>
    <mc:Fallback>
      <p:transition spd="slow" advTm="2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-35169"/>
            <a:ext cx="12192001" cy="11715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Definite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theta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series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0A25AEB-29D3-4265-844C-8FED02C08DE4}"/>
                  </a:ext>
                </a:extLst>
              </p:cNvPr>
              <p:cNvSpPr txBox="1"/>
              <p:nvPr/>
            </p:nvSpPr>
            <p:spPr>
              <a:xfrm>
                <a:off x="2641600" y="1567972"/>
                <a:ext cx="5200073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fr-FR" sz="24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fr-FR" sz="24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0A25AEB-29D3-4265-844C-8FED02C0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1567972"/>
                <a:ext cx="5200073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A6BF7400-E542-41E3-AA9E-B11EDFA2342B}"/>
                  </a:ext>
                </a:extLst>
              </p:cNvPr>
              <p:cNvSpPr txBox="1"/>
              <p:nvPr/>
            </p:nvSpPr>
            <p:spPr>
              <a:xfrm>
                <a:off x="3689925" y="3429000"/>
                <a:ext cx="37014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a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dimensional</a:t>
                </a:r>
                <a:r>
                  <a:rPr lang="fr-FR" sz="2400" dirty="0"/>
                  <a:t> </a:t>
                </a:r>
                <a:r>
                  <a:rPr lang="fr-FR" sz="2400" b="1" dirty="0" err="1"/>
                  <a:t>lattice</a:t>
                </a:r>
                <a:r>
                  <a:rPr lang="fr-FR" sz="24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</a:t>
                </a:r>
                <a:r>
                  <a:rPr lang="fr-FR" sz="2400" b="1" dirty="0" err="1"/>
                  <a:t>negative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definite</a:t>
                </a:r>
                <a:endParaRPr lang="fr-FR" sz="2400" b="1" dirty="0"/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A6BF7400-E542-41E3-AA9E-B11EDFA23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925" y="3429000"/>
                <a:ext cx="3701475" cy="830997"/>
              </a:xfrm>
              <a:prstGeom prst="rect">
                <a:avLst/>
              </a:prstGeom>
              <a:blipFill>
                <a:blip r:embed="rId4"/>
                <a:stretch>
                  <a:fillRect l="-1151" t="-5882" r="-1645" b="-154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5E2D51-89D4-4B96-99E4-F616ED2223F1}"/>
                  </a:ext>
                </a:extLst>
              </p:cNvPr>
              <p:cNvSpPr/>
              <p:nvPr/>
            </p:nvSpPr>
            <p:spPr>
              <a:xfrm>
                <a:off x="3509818" y="5135418"/>
                <a:ext cx="4886037" cy="1274808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is</a:t>
                </a:r>
                <a:r>
                  <a:rPr lang="fr-FR" sz="2400" dirty="0"/>
                  <a:t> a </a:t>
                </a:r>
                <a:r>
                  <a:rPr lang="fr-FR" sz="2400" dirty="0" err="1"/>
                  <a:t>Vector</a:t>
                </a:r>
                <a:r>
                  <a:rPr lang="fr-FR" sz="2400" dirty="0"/>
                  <a:t> </a:t>
                </a:r>
                <a:r>
                  <a:rPr lang="fr-FR" sz="2400" dirty="0" err="1"/>
                  <a:t>valued</a:t>
                </a:r>
                <a:r>
                  <a:rPr lang="fr-FR" sz="2400" dirty="0"/>
                  <a:t> </a:t>
                </a:r>
                <a:r>
                  <a:rPr lang="fr-FR" sz="2400" dirty="0" err="1"/>
                  <a:t>modular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form</a:t>
                </a:r>
                <a:r>
                  <a:rPr lang="fr-FR" sz="2400" dirty="0"/>
                  <a:t> of </a:t>
                </a:r>
                <a:r>
                  <a:rPr lang="fr-FR" sz="2400" dirty="0" err="1"/>
                  <a:t>weight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5E2D51-89D4-4B96-99E4-F616ED222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818" y="5135418"/>
                <a:ext cx="4886037" cy="12748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6726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60"/>
    </mc:Choice>
    <mc:Fallback>
      <p:transition spd="slow" advTm="48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-35169"/>
            <a:ext cx="12192001" cy="11715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Indefinite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theta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series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0A25AEB-29D3-4265-844C-8FED02C08DE4}"/>
                  </a:ext>
                </a:extLst>
              </p:cNvPr>
              <p:cNvSpPr txBox="1"/>
              <p:nvPr/>
            </p:nvSpPr>
            <p:spPr>
              <a:xfrm>
                <a:off x="2641600" y="1567972"/>
                <a:ext cx="5200073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                      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fr-FR" sz="24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fr-FR" sz="24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F0A25AEB-29D3-4265-844C-8FED02C08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1567972"/>
                <a:ext cx="5200073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F72AD863-CA3D-4CD0-89FA-7783F2B9FC27}"/>
              </a:ext>
            </a:extLst>
          </p:cNvPr>
          <p:cNvSpPr txBox="1"/>
          <p:nvPr/>
        </p:nvSpPr>
        <p:spPr>
          <a:xfrm>
            <a:off x="2362189" y="4042714"/>
            <a:ext cx="508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B0F0"/>
                </a:solidFill>
              </a:rPr>
              <a:t>Kernel: </a:t>
            </a:r>
            <a:r>
              <a:rPr lang="fr-FR" sz="2400" dirty="0" err="1"/>
              <a:t>ensures</a:t>
            </a:r>
            <a:r>
              <a:rPr lang="fr-FR" sz="2400" dirty="0"/>
              <a:t> convergence.</a:t>
            </a:r>
            <a:endParaRPr lang="fr-FR" sz="2400" dirty="0"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948B63-5641-4F98-BD4C-6876ED9376D0}"/>
              </a:ext>
            </a:extLst>
          </p:cNvPr>
          <p:cNvSpPr/>
          <p:nvPr/>
        </p:nvSpPr>
        <p:spPr>
          <a:xfrm>
            <a:off x="939790" y="4619423"/>
            <a:ext cx="6687127" cy="211443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ED3DD9C-7527-4B5E-8754-B469FAEC2200}"/>
              </a:ext>
            </a:extLst>
          </p:cNvPr>
          <p:cNvCxnSpPr>
            <a:cxnSpLocks/>
            <a:stCxn id="9" idx="0"/>
            <a:endCxn id="9" idx="2"/>
          </p:cNvCxnSpPr>
          <p:nvPr/>
        </p:nvCxnSpPr>
        <p:spPr>
          <a:xfrm>
            <a:off x="4283354" y="4619423"/>
            <a:ext cx="0" cy="2114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53AC71D-2D21-4344-B583-AFEA85773C65}"/>
              </a:ext>
            </a:extLst>
          </p:cNvPr>
          <p:cNvCxnSpPr/>
          <p:nvPr/>
        </p:nvCxnSpPr>
        <p:spPr>
          <a:xfrm>
            <a:off x="939790" y="5023513"/>
            <a:ext cx="66871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5F1DD32-8EB5-42AC-B7D0-890F6F9522CD}"/>
              </a:ext>
            </a:extLst>
          </p:cNvPr>
          <p:cNvSpPr txBox="1"/>
          <p:nvPr/>
        </p:nvSpPr>
        <p:spPr>
          <a:xfrm>
            <a:off x="939790" y="4619424"/>
            <a:ext cx="334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Holomorphic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4D0AA88-8246-4DE7-910E-9C22603CBEAB}"/>
              </a:ext>
            </a:extLst>
          </p:cNvPr>
          <p:cNvSpPr txBox="1"/>
          <p:nvPr/>
        </p:nvSpPr>
        <p:spPr>
          <a:xfrm>
            <a:off x="4200244" y="4619424"/>
            <a:ext cx="334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Modular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8A1173F-9600-4620-AF17-404F53CF61DF}"/>
                  </a:ext>
                </a:extLst>
              </p:cNvPr>
              <p:cNvSpPr txBox="1"/>
              <p:nvPr/>
            </p:nvSpPr>
            <p:spPr>
              <a:xfrm>
                <a:off x="939790" y="5115879"/>
                <a:ext cx="33435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(Product of) </a:t>
                </a:r>
                <a:r>
                  <a:rPr lang="fr-FR" dirty="0" err="1"/>
                  <a:t>difference</a:t>
                </a:r>
                <a:r>
                  <a:rPr lang="fr-FR" dirty="0"/>
                  <a:t> of </a:t>
                </a:r>
                <a:r>
                  <a:rPr lang="fr-FR" dirty="0" err="1"/>
                  <a:t>sign</a:t>
                </a:r>
                <a:r>
                  <a:rPr lang="fr-FR" dirty="0"/>
                  <a:t> </a:t>
                </a:r>
                <a:r>
                  <a:rPr lang="fr-FR" dirty="0" err="1"/>
                  <a:t>functions</a:t>
                </a:r>
                <a:r>
                  <a:rPr lang="fr-FR" dirty="0"/>
                  <a:t>.</a:t>
                </a:r>
              </a:p>
              <a:p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8A1173F-9600-4620-AF17-404F53CF6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90" y="5115879"/>
                <a:ext cx="3343551" cy="1200329"/>
              </a:xfrm>
              <a:prstGeom prst="rect">
                <a:avLst/>
              </a:prstGeom>
              <a:blipFill>
                <a:blip r:embed="rId4"/>
                <a:stretch>
                  <a:fillRect l="-1457" t="-2538" b="-35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3AC51B5-AAC2-4CDE-A4FD-F040B0E949D5}"/>
                  </a:ext>
                </a:extLst>
              </p:cNvPr>
              <p:cNvSpPr txBox="1"/>
              <p:nvPr/>
            </p:nvSpPr>
            <p:spPr>
              <a:xfrm>
                <a:off x="4366476" y="5123005"/>
                <a:ext cx="3343551" cy="1538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(Product of) </a:t>
                </a:r>
                <a:r>
                  <a:rPr lang="fr-FR" dirty="0" err="1"/>
                  <a:t>difference</a:t>
                </a:r>
                <a:r>
                  <a:rPr lang="fr-FR" dirty="0"/>
                  <a:t> of </a:t>
                </a:r>
                <a:r>
                  <a:rPr lang="fr-FR" dirty="0" err="1"/>
                  <a:t>error</a:t>
                </a:r>
                <a:r>
                  <a:rPr lang="fr-FR" dirty="0"/>
                  <a:t> </a:t>
                </a:r>
                <a:r>
                  <a:rPr lang="fr-FR" dirty="0" err="1"/>
                  <a:t>functions</a:t>
                </a:r>
                <a:r>
                  <a:rPr lang="fr-FR" dirty="0"/>
                  <a:t>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𝐸𝑟𝑓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fr-FR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𝐸𝑟𝑓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fr-FR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3AC51B5-AAC2-4CDE-A4FD-F040B0E9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476" y="5123005"/>
                <a:ext cx="3343551" cy="1538050"/>
              </a:xfrm>
              <a:prstGeom prst="rect">
                <a:avLst/>
              </a:prstGeom>
              <a:blipFill>
                <a:blip r:embed="rId5"/>
                <a:stretch>
                  <a:fillRect l="-1457" t="-1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4265572-6BE4-489F-8059-4919B4608AA9}"/>
                  </a:ext>
                </a:extLst>
              </p:cNvPr>
              <p:cNvSpPr txBox="1"/>
              <p:nvPr/>
            </p:nvSpPr>
            <p:spPr>
              <a:xfrm>
                <a:off x="3158834" y="2709885"/>
                <a:ext cx="32373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dimensional</a:t>
                </a:r>
                <a:r>
                  <a:rPr lang="fr-FR" dirty="0"/>
                  <a:t> </a:t>
                </a:r>
                <a:r>
                  <a:rPr lang="fr-FR" dirty="0" err="1"/>
                  <a:t>lattice</a:t>
                </a:r>
                <a:r>
                  <a:rPr lang="fr-FR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b="1" dirty="0" err="1"/>
                  <a:t>indefinite</a:t>
                </a:r>
                <a:endParaRPr lang="fr-FR" b="1" dirty="0"/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4265572-6BE4-489F-8059-4919B4608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834" y="2709885"/>
                <a:ext cx="3237347" cy="646331"/>
              </a:xfrm>
              <a:prstGeom prst="rect">
                <a:avLst/>
              </a:prstGeom>
              <a:blipFill>
                <a:blip r:embed="rId6"/>
                <a:stretch>
                  <a:fillRect l="-377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6E54A16-3B89-4E14-9FAD-252E0233D519}"/>
                  </a:ext>
                </a:extLst>
              </p:cNvPr>
              <p:cNvSpPr txBox="1"/>
              <p:nvPr/>
            </p:nvSpPr>
            <p:spPr>
              <a:xfrm>
                <a:off x="8137236" y="4711180"/>
                <a:ext cx="3509815" cy="156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When a </a:t>
                </a:r>
                <a:r>
                  <a:rPr lang="fr-FR" dirty="0" err="1"/>
                  <a:t>vector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null</a:t>
                </a:r>
                <a:r>
                  <a:rPr lang="fr-FR" dirty="0"/>
                  <a:t> </a:t>
                </a:r>
                <a:r>
                  <a:rPr lang="fr-FR" dirty="0" err="1"/>
                  <a:t>then</a:t>
                </a:r>
                <a:r>
                  <a:rPr lang="fr-FR" dirty="0"/>
                  <a:t> </a:t>
                </a:r>
                <a:r>
                  <a:rPr lang="fr-FR" dirty="0" err="1"/>
                  <a:t>we</a:t>
                </a:r>
                <a:r>
                  <a:rPr lang="fr-FR" dirty="0"/>
                  <a:t> can have </a:t>
                </a:r>
                <a:r>
                  <a:rPr lang="fr-FR" b="1" dirty="0" err="1"/>
                  <a:t>both</a:t>
                </a:r>
                <a:r>
                  <a:rPr lang="fr-FR" dirty="0"/>
                  <a:t>! </a:t>
                </a:r>
              </a:p>
              <a:p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𝐸𝑟𝑓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fr-F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den>
                          </m:f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6E54A16-3B89-4E14-9FAD-252E0233D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236" y="4711180"/>
                <a:ext cx="3509815" cy="1567032"/>
              </a:xfrm>
              <a:prstGeom prst="rect">
                <a:avLst/>
              </a:prstGeom>
              <a:blipFill>
                <a:blip r:embed="rId7"/>
                <a:stretch>
                  <a:fillRect l="-1563" t="-23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Explosion : 8 points 24">
            <a:extLst>
              <a:ext uri="{FF2B5EF4-FFF2-40B4-BE49-F238E27FC236}">
                <a16:creationId xmlns:a16="http://schemas.microsoft.com/office/drawing/2014/main" id="{B9AAE272-8373-4933-B4D1-00ACAE9E7E45}"/>
              </a:ext>
            </a:extLst>
          </p:cNvPr>
          <p:cNvSpPr/>
          <p:nvPr/>
        </p:nvSpPr>
        <p:spPr>
          <a:xfrm>
            <a:off x="8774543" y="3501763"/>
            <a:ext cx="2235200" cy="1302327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!!!!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277AB8A-465B-4FFB-AAFB-2A0BA7820EC8}"/>
                  </a:ext>
                </a:extLst>
              </p:cNvPr>
              <p:cNvSpPr txBox="1"/>
              <p:nvPr/>
            </p:nvSpPr>
            <p:spPr>
              <a:xfrm>
                <a:off x="120073" y="5892030"/>
                <a:ext cx="8197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fr-FR" sz="2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fr-FR" sz="20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277AB8A-465B-4FFB-AAFB-2A0BA7820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" y="5892030"/>
                <a:ext cx="819704" cy="400110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632A5C8-E97B-4F86-A459-8236BA103446}"/>
                  </a:ext>
                </a:extLst>
              </p:cNvPr>
              <p:cNvSpPr txBox="1"/>
              <p:nvPr/>
            </p:nvSpPr>
            <p:spPr>
              <a:xfrm>
                <a:off x="4546600" y="1717902"/>
                <a:ext cx="1952336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4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fr-FR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fr-FR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  <m:r>
                            <a:rPr lang="fr-FR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2632A5C8-E97B-4F86-A459-8236BA103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00" y="1717902"/>
                <a:ext cx="1952336" cy="5395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2201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902"/>
    </mc:Choice>
    <mc:Fallback>
      <p:transition spd="slow" advTm="107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4" grpId="0"/>
      <p:bldP spid="16" grpId="0"/>
      <p:bldP spid="15" grpId="0"/>
      <p:bldP spid="18" grpId="0"/>
      <p:bldP spid="17" grpId="0"/>
      <p:bldP spid="12" grpId="0"/>
      <p:bldP spid="25" grpId="0" animBg="1"/>
      <p:bldP spid="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EBCE2A-C657-42E7-984C-EE818E61576E}"/>
                  </a:ext>
                </a:extLst>
              </p:cNvPr>
              <p:cNvSpPr/>
              <p:nvPr/>
            </p:nvSpPr>
            <p:spPr>
              <a:xfrm>
                <a:off x="-1" y="-35169"/>
                <a:ext cx="12192001" cy="1171575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2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Studying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3200" b="0" i="1" smtClean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fr-FR" sz="32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3EBCE2A-C657-42E7-984C-EE818E615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-35169"/>
                <a:ext cx="12192001" cy="1171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4196DA3-4851-4AAC-B638-911C5325DFA4}"/>
                  </a:ext>
                </a:extLst>
              </p:cNvPr>
              <p:cNvSpPr txBox="1"/>
              <p:nvPr/>
            </p:nvSpPr>
            <p:spPr>
              <a:xfrm>
                <a:off x="2674811" y="1314420"/>
                <a:ext cx="10319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4196DA3-4851-4AAC-B638-911C5325D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811" y="1314420"/>
                <a:ext cx="103199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47BE057-F00F-4BF3-9C0E-D8589EB13AB6}"/>
                  </a:ext>
                </a:extLst>
              </p:cNvPr>
              <p:cNvSpPr txBox="1"/>
              <p:nvPr/>
            </p:nvSpPr>
            <p:spPr>
              <a:xfrm>
                <a:off x="3092764" y="2603589"/>
                <a:ext cx="6006466" cy="67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b>
                          <m:r>
                            <a:rPr lang="fr-F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F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fr-F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d>
                            <m:dPr>
                              <m:ctrlP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fr-F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47BE057-F00F-4BF3-9C0E-D8589EB13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764" y="2603589"/>
                <a:ext cx="6006466" cy="672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6E7DB16-D31F-4EF8-A7FE-E5C31917A750}"/>
              </a:ext>
            </a:extLst>
          </p:cNvPr>
          <p:cNvSpPr/>
          <p:nvPr/>
        </p:nvSpPr>
        <p:spPr>
          <a:xfrm>
            <a:off x="-9144" y="1171575"/>
            <a:ext cx="2683955" cy="7867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1D77466-04BD-49AF-A1F8-617B90E83272}"/>
                  </a:ext>
                </a:extLst>
              </p:cNvPr>
              <p:cNvSpPr txBox="1"/>
              <p:nvPr/>
            </p:nvSpPr>
            <p:spPr>
              <a:xfrm>
                <a:off x="264120" y="3626755"/>
                <a:ext cx="4821381" cy="1322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fr-FR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sz="2400" dirty="0"/>
                  <a:t> Positive definite </a:t>
                </a:r>
                <a:r>
                  <a:rPr lang="fr-FR" sz="2400" dirty="0" err="1"/>
                  <a:t>theta</a:t>
                </a:r>
                <a:r>
                  <a:rPr lang="fr-FR" sz="2400" dirty="0"/>
                  <a:t> </a:t>
                </a:r>
                <a:r>
                  <a:rPr lang="fr-FR" sz="2400" dirty="0" err="1"/>
                  <a:t>series</a:t>
                </a:r>
                <a:r>
                  <a:rPr lang="fr-FR" sz="2400" dirty="0"/>
                  <a:t> on a 1 </a:t>
                </a:r>
                <a:r>
                  <a:rPr lang="fr-FR" sz="2400" dirty="0" err="1"/>
                  <a:t>dimensional</a:t>
                </a:r>
                <a:r>
                  <a:rPr lang="fr-FR" sz="2400" dirty="0"/>
                  <a:t> </a:t>
                </a:r>
                <a:r>
                  <a:rPr lang="fr-FR" sz="2400" dirty="0" err="1"/>
                  <a:t>lattice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with</a:t>
                </a:r>
                <a:r>
                  <a:rPr lang="fr-FR" sz="2400" dirty="0"/>
                  <a:t> kernel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𝐸𝑟𝑓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1D77466-04BD-49AF-A1F8-617B90E83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20" y="3626755"/>
                <a:ext cx="4821381" cy="1322221"/>
              </a:xfrm>
              <a:prstGeom prst="rect">
                <a:avLst/>
              </a:prstGeom>
              <a:blipFill>
                <a:blip r:embed="rId6"/>
                <a:stretch>
                  <a:fillRect l="-1896" r="-3161" b="-55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AC29DF5-E792-4467-A012-C912541F2870}"/>
                  </a:ext>
                </a:extLst>
              </p:cNvPr>
              <p:cNvSpPr txBox="1"/>
              <p:nvPr/>
            </p:nvSpPr>
            <p:spPr>
              <a:xfrm>
                <a:off x="264120" y="5006300"/>
                <a:ext cx="4821381" cy="1695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Choose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r>
                  <a:rPr lang="fr-FR" sz="2400" dirty="0"/>
                  <a:t> to </a:t>
                </a:r>
                <a:r>
                  <a:rPr lang="fr-FR" sz="2400" dirty="0" err="1"/>
                  <a:t>be</a:t>
                </a:r>
                <a:r>
                  <a:rPr lang="fr-FR" sz="2400" dirty="0"/>
                  <a:t> an </a:t>
                </a:r>
                <a:r>
                  <a:rPr lang="fr-FR" sz="2400" dirty="0" err="1"/>
                  <a:t>indefinite</a:t>
                </a:r>
                <a:r>
                  <a:rPr lang="fr-FR" sz="2400" dirty="0"/>
                  <a:t> </a:t>
                </a:r>
                <a:r>
                  <a:rPr lang="fr-FR" sz="2400" dirty="0" err="1"/>
                  <a:t>theta</a:t>
                </a:r>
                <a:r>
                  <a:rPr lang="fr-FR" sz="2400" dirty="0"/>
                  <a:t> </a:t>
                </a:r>
                <a:r>
                  <a:rPr lang="fr-FR" sz="2400" dirty="0" err="1"/>
                  <a:t>series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with</a:t>
                </a:r>
                <a:r>
                  <a:rPr lang="fr-FR" sz="2400" dirty="0"/>
                  <a:t> kernel </a:t>
                </a:r>
              </a:p>
              <a:p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𝑠𝑖𝑔𝑛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where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2400" dirty="0"/>
                  <a:t>. 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AC29DF5-E792-4467-A012-C912541F2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20" y="5006300"/>
                <a:ext cx="4821381" cy="1695464"/>
              </a:xfrm>
              <a:prstGeom prst="rect">
                <a:avLst/>
              </a:prstGeom>
              <a:blipFill>
                <a:blip r:embed="rId7"/>
                <a:stretch>
                  <a:fillRect l="-1896" b="-71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hylactère : pensées 8">
            <a:extLst>
              <a:ext uri="{FF2B5EF4-FFF2-40B4-BE49-F238E27FC236}">
                <a16:creationId xmlns:a16="http://schemas.microsoft.com/office/drawing/2014/main" id="{09DF2FE8-D85B-43E0-B45D-811109D17511}"/>
              </a:ext>
            </a:extLst>
          </p:cNvPr>
          <p:cNvSpPr/>
          <p:nvPr/>
        </p:nvSpPr>
        <p:spPr>
          <a:xfrm>
            <a:off x="6908800" y="4350327"/>
            <a:ext cx="4147127" cy="18934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Our </a:t>
            </a:r>
            <a:r>
              <a:rPr lang="fr-FR" sz="2400" dirty="0" err="1"/>
              <a:t>lattice</a:t>
            </a:r>
            <a:r>
              <a:rPr lang="fr-FR" sz="2400" dirty="0"/>
              <a:t> </a:t>
            </a:r>
            <a:r>
              <a:rPr lang="fr-FR" sz="2400" dirty="0" err="1"/>
              <a:t>doesn’t</a:t>
            </a:r>
            <a:r>
              <a:rPr lang="fr-FR" sz="2400" dirty="0"/>
              <a:t> have </a:t>
            </a:r>
            <a:r>
              <a:rPr lang="fr-FR" sz="2400" dirty="0" err="1"/>
              <a:t>null</a:t>
            </a:r>
            <a:r>
              <a:rPr lang="fr-FR" sz="2400" dirty="0"/>
              <a:t> </a:t>
            </a:r>
            <a:r>
              <a:rPr lang="fr-FR" sz="2400" dirty="0" err="1"/>
              <a:t>vectors</a:t>
            </a:r>
            <a:r>
              <a:rPr lang="fr-FR" sz="2400" dirty="0"/>
              <a:t>.</a:t>
            </a:r>
          </a:p>
          <a:p>
            <a:pPr algn="ctr"/>
            <a:r>
              <a:rPr lang="fr-FR" sz="2400" dirty="0" err="1"/>
              <a:t>Extend</a:t>
            </a:r>
            <a:r>
              <a:rPr lang="fr-FR" sz="2400" dirty="0"/>
              <a:t> the </a:t>
            </a:r>
            <a:r>
              <a:rPr lang="fr-FR" sz="2400" dirty="0" err="1"/>
              <a:t>lattice</a:t>
            </a:r>
            <a:r>
              <a:rPr lang="fr-FR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20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77"/>
    </mc:Choice>
    <mc:Fallback>
      <p:transition spd="slow" advTm="88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-35169"/>
            <a:ext cx="12192001" cy="11715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Recipe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 solution:</a:t>
            </a:r>
          </a:p>
          <a:p>
            <a:pPr algn="ctr"/>
            <a:r>
              <a:rPr lang="fr-FR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Extend</a:t>
            </a:r>
            <a:r>
              <a:rPr lang="fr-F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solve.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A03EB35-446D-48C2-8516-22273EEAE54B}"/>
                  </a:ext>
                </a:extLst>
              </p:cNvPr>
              <p:cNvSpPr txBox="1"/>
              <p:nvPr/>
            </p:nvSpPr>
            <p:spPr>
              <a:xfrm>
                <a:off x="4733270" y="2700103"/>
                <a:ext cx="401880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u="none" strike="noStrike" kern="12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u="none" strike="noStrike" kern="12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fr-FR" sz="2000" b="0" i="1" u="none" strike="noStrike" kern="12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fr-FR" sz="2000" b="0" i="1" u="none" strike="noStrike" kern="12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u="none" strike="noStrike" kern="12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fr-FR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A03EB35-446D-48C2-8516-22273EEAE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270" y="2700103"/>
                <a:ext cx="401880" cy="423770"/>
              </a:xfrm>
              <a:prstGeom prst="rect">
                <a:avLst/>
              </a:prstGeom>
              <a:blipFill>
                <a:blip r:embed="rId2"/>
                <a:stretch>
                  <a:fillRect r="-75758" b="-57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6A8CB01-0DA9-41F0-AB15-09E18A6C6518}"/>
                  </a:ext>
                </a:extLst>
              </p:cNvPr>
              <p:cNvSpPr txBox="1"/>
              <p:nvPr/>
            </p:nvSpPr>
            <p:spPr>
              <a:xfrm>
                <a:off x="4418538" y="3424087"/>
                <a:ext cx="777240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sup>
                      </m:sSup>
                      <m:r>
                        <a:rPr lang="fr-F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E6A8CB01-0DA9-41F0-AB15-09E18A6C6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538" y="3424087"/>
                <a:ext cx="777240" cy="421013"/>
              </a:xfrm>
              <a:prstGeom prst="rect">
                <a:avLst/>
              </a:prstGeom>
              <a:blipFill>
                <a:blip r:embed="rId3"/>
                <a:stretch>
                  <a:fillRect l="-787" r="-103150" b="-14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2F1717C-93DA-444A-BF95-1BE2894D1C27}"/>
                  </a:ext>
                </a:extLst>
              </p:cNvPr>
              <p:cNvSpPr txBox="1"/>
              <p:nvPr/>
            </p:nvSpPr>
            <p:spPr>
              <a:xfrm>
                <a:off x="4156970" y="4303682"/>
                <a:ext cx="777240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sup>
                      </m:sSup>
                      <m:r>
                        <a:rPr lang="fr-F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fr-FR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2F1717C-93DA-444A-BF95-1BE2894D1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970" y="4303682"/>
                <a:ext cx="777240" cy="421013"/>
              </a:xfrm>
              <a:prstGeom prst="rect">
                <a:avLst/>
              </a:prstGeom>
              <a:blipFill>
                <a:blip r:embed="rId4"/>
                <a:stretch>
                  <a:fillRect l="-787" r="-132283" b="-14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F5AE277-E2AA-4EDA-98AA-2859EFE95672}"/>
                  </a:ext>
                </a:extLst>
              </p:cNvPr>
              <p:cNvSpPr txBox="1"/>
              <p:nvPr/>
            </p:nvSpPr>
            <p:spPr>
              <a:xfrm>
                <a:off x="4204855" y="5188129"/>
                <a:ext cx="777240" cy="42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fr-FR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…, 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sup>
                      </m:sSup>
                      <m:r>
                        <a:rPr lang="fr-FR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fr-FR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fr-FR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,{</m:t>
                      </m:r>
                      <m:sSub>
                        <m:sSubPr>
                          <m:ctrlPr>
                            <a:rPr lang="fr-FR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fr-FR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fr-FR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F5AE277-E2AA-4EDA-98AA-2859EFE95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55" y="5188129"/>
                <a:ext cx="777240" cy="421397"/>
              </a:xfrm>
              <a:prstGeom prst="rect">
                <a:avLst/>
              </a:prstGeom>
              <a:blipFill>
                <a:blip r:embed="rId5"/>
                <a:stretch>
                  <a:fillRect l="-787" r="-195276" b="-15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A42C9D8-43F4-4012-B360-B735DE4CBFCE}"/>
              </a:ext>
            </a:extLst>
          </p:cNvPr>
          <p:cNvCxnSpPr>
            <a:cxnSpLocks/>
          </p:cNvCxnSpPr>
          <p:nvPr/>
        </p:nvCxnSpPr>
        <p:spPr>
          <a:xfrm>
            <a:off x="4807158" y="3121672"/>
            <a:ext cx="0" cy="32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5B456D6-64E6-4699-94E0-34115C35D2EA}"/>
              </a:ext>
            </a:extLst>
          </p:cNvPr>
          <p:cNvCxnSpPr>
            <a:cxnSpLocks/>
          </p:cNvCxnSpPr>
          <p:nvPr/>
        </p:nvCxnSpPr>
        <p:spPr>
          <a:xfrm>
            <a:off x="4540285" y="3845100"/>
            <a:ext cx="0" cy="468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B2CAE01-1E3E-41FB-A58E-843D0360CD35}"/>
              </a:ext>
            </a:extLst>
          </p:cNvPr>
          <p:cNvCxnSpPr>
            <a:cxnSpLocks/>
          </p:cNvCxnSpPr>
          <p:nvPr/>
        </p:nvCxnSpPr>
        <p:spPr>
          <a:xfrm>
            <a:off x="4540285" y="4724695"/>
            <a:ext cx="0" cy="468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3922667-C6B1-48FD-9A69-5E426B99B8F8}"/>
              </a:ext>
            </a:extLst>
          </p:cNvPr>
          <p:cNvSpPr txBox="1"/>
          <p:nvPr/>
        </p:nvSpPr>
        <p:spPr>
          <a:xfrm>
            <a:off x="3657408" y="2975838"/>
            <a:ext cx="114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B050"/>
                </a:solidFill>
              </a:rPr>
              <a:t>Ansatz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9DE3364-B663-4745-A628-F3D7FE513089}"/>
              </a:ext>
            </a:extLst>
          </p:cNvPr>
          <p:cNvSpPr txBox="1"/>
          <p:nvPr/>
        </p:nvSpPr>
        <p:spPr>
          <a:xfrm>
            <a:off x="2701128" y="3779141"/>
            <a:ext cx="1831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B050"/>
                </a:solidFill>
              </a:rPr>
              <a:t>Refinement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AB3484-2186-42ED-A5A8-013F0F1A3762}"/>
              </a:ext>
            </a:extLst>
          </p:cNvPr>
          <p:cNvSpPr txBox="1"/>
          <p:nvPr/>
        </p:nvSpPr>
        <p:spPr>
          <a:xfrm>
            <a:off x="2086756" y="4652401"/>
            <a:ext cx="245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B050"/>
                </a:solidFill>
              </a:rPr>
              <a:t>Lattice</a:t>
            </a:r>
            <a:r>
              <a:rPr lang="fr-FR" sz="2400" dirty="0">
                <a:solidFill>
                  <a:srgbClr val="00B050"/>
                </a:solidFill>
              </a:rPr>
              <a:t> extension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C911C87-2ECA-4CC5-B540-48E7A10B8655}"/>
              </a:ext>
            </a:extLst>
          </p:cNvPr>
          <p:cNvCxnSpPr>
            <a:cxnSpLocks/>
          </p:cNvCxnSpPr>
          <p:nvPr/>
        </p:nvCxnSpPr>
        <p:spPr>
          <a:xfrm flipV="1">
            <a:off x="5610461" y="4724695"/>
            <a:ext cx="0" cy="46800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A4AE647-68A9-45A8-B584-69A49607925E}"/>
              </a:ext>
            </a:extLst>
          </p:cNvPr>
          <p:cNvSpPr txBox="1"/>
          <p:nvPr/>
        </p:nvSpPr>
        <p:spPr>
          <a:xfrm>
            <a:off x="5681860" y="4652401"/>
            <a:ext cx="320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B050"/>
                </a:solidFill>
              </a:rPr>
              <a:t>Modular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  <a:r>
              <a:rPr lang="fr-FR" sz="2400" dirty="0" err="1">
                <a:solidFill>
                  <a:srgbClr val="00B050"/>
                </a:solidFill>
              </a:rPr>
              <a:t>derivatives</a:t>
            </a:r>
            <a:endParaRPr lang="fr-FR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93E72C6-CC3B-496D-ACDF-44BEEC43FBBD}"/>
                  </a:ext>
                </a:extLst>
              </p:cNvPr>
              <p:cNvSpPr txBox="1"/>
              <p:nvPr/>
            </p:nvSpPr>
            <p:spPr>
              <a:xfrm>
                <a:off x="5608556" y="3842417"/>
                <a:ext cx="23861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>
                    <a:solidFill>
                      <a:srgbClr val="00B050"/>
                    </a:solidFill>
                  </a:rPr>
                  <a:t>Limit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fr-FR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fr-FR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93E72C6-CC3B-496D-ACDF-44BEEC43F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556" y="3842417"/>
                <a:ext cx="2386149" cy="461665"/>
              </a:xfrm>
              <a:prstGeom prst="rect">
                <a:avLst/>
              </a:prstGeom>
              <a:blipFill>
                <a:blip r:embed="rId6"/>
                <a:stretch>
                  <a:fillRect l="-3836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875AA02-47AD-4B4F-8854-1DA8537039D0}"/>
              </a:ext>
            </a:extLst>
          </p:cNvPr>
          <p:cNvCxnSpPr>
            <a:cxnSpLocks/>
          </p:cNvCxnSpPr>
          <p:nvPr/>
        </p:nvCxnSpPr>
        <p:spPr>
          <a:xfrm flipV="1">
            <a:off x="5608556" y="3806042"/>
            <a:ext cx="0" cy="46800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2147535-0412-4B77-B86C-2DFDA9867F83}"/>
              </a:ext>
            </a:extLst>
          </p:cNvPr>
          <p:cNvCxnSpPr>
            <a:cxnSpLocks/>
          </p:cNvCxnSpPr>
          <p:nvPr/>
        </p:nvCxnSpPr>
        <p:spPr>
          <a:xfrm flipV="1">
            <a:off x="5135150" y="3104871"/>
            <a:ext cx="0" cy="32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EA17C84-5BAE-4DCE-AC76-CAD73BC0989A}"/>
              </a:ext>
            </a:extLst>
          </p:cNvPr>
          <p:cNvSpPr txBox="1"/>
          <p:nvPr/>
        </p:nvSpPr>
        <p:spPr>
          <a:xfrm>
            <a:off x="5209038" y="2997741"/>
            <a:ext cx="388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accent2"/>
                </a:solidFill>
              </a:rPr>
              <a:t>Compute</a:t>
            </a:r>
            <a:r>
              <a:rPr lang="fr-FR" sz="2400" dirty="0">
                <a:solidFill>
                  <a:schemeClr val="accent2"/>
                </a:solidFill>
              </a:rPr>
              <a:t> few DT invariants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D971CAA-2ABE-46A5-A8B5-F4AA5B35F0A5}"/>
              </a:ext>
            </a:extLst>
          </p:cNvPr>
          <p:cNvCxnSpPr>
            <a:cxnSpLocks/>
            <a:stCxn id="3" idx="0"/>
            <a:endCxn id="22" idx="2"/>
          </p:cNvCxnSpPr>
          <p:nvPr/>
        </p:nvCxnSpPr>
        <p:spPr>
          <a:xfrm flipH="1" flipV="1">
            <a:off x="4927369" y="1896137"/>
            <a:ext cx="6841" cy="803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9FC5B5FE-4ABF-4713-94C1-FC2351A24E48}"/>
              </a:ext>
            </a:extLst>
          </p:cNvPr>
          <p:cNvSpPr txBox="1"/>
          <p:nvPr/>
        </p:nvSpPr>
        <p:spPr>
          <a:xfrm>
            <a:off x="3304514" y="1434472"/>
            <a:ext cx="324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Black </a:t>
            </a:r>
            <a:r>
              <a:rPr lang="fr-FR" sz="2400" dirty="0" err="1"/>
              <a:t>hole</a:t>
            </a:r>
            <a:r>
              <a:rPr lang="fr-FR" sz="2400" dirty="0"/>
              <a:t> </a:t>
            </a:r>
            <a:r>
              <a:rPr lang="fr-FR" sz="2400" dirty="0" err="1"/>
              <a:t>microstates</a:t>
            </a:r>
            <a:endParaRPr lang="fr-FR" sz="2400" dirty="0"/>
          </a:p>
        </p:txBody>
      </p:sp>
      <p:sp>
        <p:nvSpPr>
          <p:cNvPr id="32" name="Flèche : courbe vers le haut 31">
            <a:extLst>
              <a:ext uri="{FF2B5EF4-FFF2-40B4-BE49-F238E27FC236}">
                <a16:creationId xmlns:a16="http://schemas.microsoft.com/office/drawing/2014/main" id="{71AC809C-86F2-48C3-BD24-436D12E66129}"/>
              </a:ext>
            </a:extLst>
          </p:cNvPr>
          <p:cNvSpPr/>
          <p:nvPr/>
        </p:nvSpPr>
        <p:spPr>
          <a:xfrm>
            <a:off x="4593475" y="5646711"/>
            <a:ext cx="990958" cy="421013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2803252-AB99-4FEA-9FCA-6AC2BC2CF109}"/>
              </a:ext>
            </a:extLst>
          </p:cNvPr>
          <p:cNvSpPr txBox="1"/>
          <p:nvPr/>
        </p:nvSpPr>
        <p:spPr>
          <a:xfrm>
            <a:off x="3707592" y="6088407"/>
            <a:ext cx="2549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Solve the </a:t>
            </a:r>
            <a:r>
              <a:rPr lang="fr-FR" dirty="0" err="1"/>
              <a:t>equation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indefinite</a:t>
            </a:r>
            <a:r>
              <a:rPr lang="fr-FR" dirty="0"/>
              <a:t> </a:t>
            </a:r>
            <a:r>
              <a:rPr lang="fr-FR" dirty="0" err="1"/>
              <a:t>theta</a:t>
            </a:r>
            <a:r>
              <a:rPr lang="fr-FR" dirty="0"/>
              <a:t> </a:t>
            </a:r>
            <a:r>
              <a:rPr lang="fr-FR" dirty="0" err="1"/>
              <a:t>series</a:t>
            </a:r>
            <a:endParaRPr lang="fr-FR" dirty="0"/>
          </a:p>
        </p:txBody>
      </p:sp>
      <p:pic>
        <p:nvPicPr>
          <p:cNvPr id="37" name="Image 36" descr="Une image contenant Ambré, Caractère coloré, léger&#10;&#10;Description générée automatiquement">
            <a:extLst>
              <a:ext uri="{FF2B5EF4-FFF2-40B4-BE49-F238E27FC236}">
                <a16:creationId xmlns:a16="http://schemas.microsoft.com/office/drawing/2014/main" id="{E3D1B65E-BB25-4CBD-BA15-E82D5E6BAB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23" y="1175958"/>
            <a:ext cx="1350925" cy="10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5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962"/>
    </mc:Choice>
    <mc:Fallback>
      <p:transition spd="slow" advTm="7396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7972B-EDC6-4240-AC64-F4BFE3C04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1C23952-7497-4695-B894-A10CC3E745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20615"/>
              </a:xfrm>
            </p:spPr>
            <p:txBody>
              <a:bodyPr>
                <a:normAutofit/>
              </a:bodyPr>
              <a:lstStyle/>
              <a:p>
                <a:r>
                  <a:rPr lang="fr-FR" dirty="0"/>
                  <a:t>DT invariants of the </a:t>
                </a:r>
                <a:r>
                  <a:rPr lang="fr-FR" dirty="0" err="1"/>
                  <a:t>Calabi-Yau</a:t>
                </a:r>
                <a:r>
                  <a:rPr lang="fr-FR" dirty="0"/>
                  <a:t> count the </a:t>
                </a:r>
                <a:r>
                  <a:rPr lang="fr-FR" dirty="0" err="1"/>
                  <a:t>number</a:t>
                </a:r>
                <a:r>
                  <a:rPr lang="fr-FR" dirty="0"/>
                  <a:t> of BPS black </a:t>
                </a:r>
                <a:r>
                  <a:rPr lang="fr-FR" dirty="0" err="1"/>
                  <a:t>hole</a:t>
                </a:r>
                <a:r>
                  <a:rPr lang="fr-FR" dirty="0"/>
                  <a:t> </a:t>
                </a:r>
                <a:r>
                  <a:rPr lang="fr-FR" dirty="0" err="1"/>
                  <a:t>microstates</a:t>
                </a:r>
                <a:r>
                  <a:rPr lang="fr-FR" dirty="0"/>
                  <a:t>. </a:t>
                </a:r>
              </a:p>
              <a:p>
                <a:r>
                  <a:rPr lang="fr-FR" dirty="0" err="1"/>
                  <a:t>Generating</a:t>
                </a:r>
                <a:r>
                  <a:rPr lang="fr-FR" dirty="0"/>
                  <a:t> </a:t>
                </a:r>
                <a:r>
                  <a:rPr lang="fr-FR" dirty="0" err="1"/>
                  <a:t>functions</a:t>
                </a:r>
                <a:r>
                  <a:rPr lang="fr-FR" dirty="0"/>
                  <a:t> of </a:t>
                </a:r>
                <a:r>
                  <a:rPr lang="fr-FR" dirty="0" err="1"/>
                  <a:t>these</a:t>
                </a:r>
                <a:r>
                  <a:rPr lang="fr-FR" dirty="0"/>
                  <a:t> invariants at </a:t>
                </a:r>
                <a:r>
                  <a:rPr lang="fr-FR" dirty="0" err="1"/>
                  <a:t>rank</a:t>
                </a:r>
                <a:r>
                  <a:rPr lang="fr-FR" dirty="0"/>
                  <a:t> 0, </a:t>
                </a:r>
                <a:r>
                  <a:rPr lang="fr-FR" dirty="0" err="1"/>
                  <a:t>posess</a:t>
                </a:r>
                <a:r>
                  <a:rPr lang="fr-FR" dirty="0"/>
                  <a:t> </a:t>
                </a:r>
                <a:r>
                  <a:rPr lang="fr-FR" dirty="0" err="1"/>
                  <a:t>remarkable</a:t>
                </a:r>
                <a:r>
                  <a:rPr lang="fr-FR" dirty="0"/>
                  <a:t> </a:t>
                </a:r>
                <a:r>
                  <a:rPr lang="fr-FR" dirty="0" err="1"/>
                  <a:t>modular</a:t>
                </a:r>
                <a:r>
                  <a:rPr lang="fr-FR" dirty="0"/>
                  <a:t> </a:t>
                </a:r>
                <a:r>
                  <a:rPr lang="fr-FR" dirty="0" err="1"/>
                  <a:t>properties</a:t>
                </a:r>
                <a:r>
                  <a:rPr lang="fr-FR" dirty="0"/>
                  <a:t>.		     </a:t>
                </a:r>
                <a:r>
                  <a:rPr lang="fr-FR" dirty="0" err="1">
                    <a:solidFill>
                      <a:srgbClr val="CC0099"/>
                    </a:solidFill>
                  </a:rPr>
                  <a:t>Mock</a:t>
                </a:r>
                <a:r>
                  <a:rPr lang="fr-FR" dirty="0">
                    <a:solidFill>
                      <a:srgbClr val="CC0099"/>
                    </a:solidFill>
                  </a:rPr>
                  <a:t> </a:t>
                </a:r>
                <a:r>
                  <a:rPr lang="fr-FR" dirty="0" err="1">
                    <a:solidFill>
                      <a:srgbClr val="CC0099"/>
                    </a:solidFill>
                  </a:rPr>
                  <a:t>modular</a:t>
                </a:r>
                <a:endParaRPr lang="fr-FR" dirty="0">
                  <a:solidFill>
                    <a:srgbClr val="CC0099"/>
                  </a:solidFill>
                </a:endParaRPr>
              </a:p>
              <a:p>
                <a:r>
                  <a:rPr lang="fr-FR" dirty="0" err="1"/>
                  <a:t>We</a:t>
                </a:r>
                <a:r>
                  <a:rPr lang="fr-FR" dirty="0"/>
                  <a:t> fix </a:t>
                </a:r>
                <a:r>
                  <a:rPr lang="fr-FR" dirty="0" err="1"/>
                  <a:t>these</a:t>
                </a:r>
                <a:r>
                  <a:rPr lang="fr-FR" dirty="0"/>
                  <a:t> </a:t>
                </a:r>
                <a:r>
                  <a:rPr lang="fr-FR" dirty="0" err="1"/>
                  <a:t>functions</a:t>
                </a:r>
                <a:r>
                  <a:rPr lang="fr-FR" dirty="0"/>
                  <a:t>, by </a:t>
                </a:r>
                <a:r>
                  <a:rPr lang="fr-FR" dirty="0" err="1"/>
                  <a:t>solving</a:t>
                </a:r>
                <a:r>
                  <a:rPr lang="fr-FR" dirty="0"/>
                  <a:t> </a:t>
                </a:r>
                <a:r>
                  <a:rPr lang="fr-FR" dirty="0" err="1"/>
                  <a:t>their</a:t>
                </a:r>
                <a:r>
                  <a:rPr lang="fr-FR" dirty="0"/>
                  <a:t> </a:t>
                </a:r>
                <a:r>
                  <a:rPr lang="fr-FR" dirty="0" err="1"/>
                  <a:t>modular</a:t>
                </a:r>
                <a:r>
                  <a:rPr lang="fr-FR" dirty="0"/>
                  <a:t> </a:t>
                </a:r>
                <a:r>
                  <a:rPr lang="fr-FR" dirty="0" err="1"/>
                  <a:t>anomaly</a:t>
                </a:r>
                <a:r>
                  <a:rPr lang="fr-FR" dirty="0"/>
                  <a:t>, up to </a:t>
                </a:r>
                <a:r>
                  <a:rPr lang="fr-FR" dirty="0" err="1"/>
                  <a:t>computing</a:t>
                </a:r>
                <a:r>
                  <a:rPr lang="fr-FR" dirty="0"/>
                  <a:t> a </a:t>
                </a:r>
                <a:r>
                  <a:rPr lang="fr-FR" dirty="0" err="1"/>
                  <a:t>finite</a:t>
                </a:r>
                <a:r>
                  <a:rPr lang="fr-FR" dirty="0"/>
                  <a:t> </a:t>
                </a:r>
                <a:r>
                  <a:rPr lang="fr-FR" dirty="0" err="1"/>
                  <a:t>number</a:t>
                </a:r>
                <a:r>
                  <a:rPr lang="fr-FR" dirty="0"/>
                  <a:t> of DT invariants.</a:t>
                </a:r>
              </a:p>
              <a:p>
                <a:r>
                  <a:rPr lang="fr-FR" dirty="0" err="1"/>
                  <a:t>Further</a:t>
                </a:r>
                <a:r>
                  <a:rPr lang="fr-FR" dirty="0"/>
                  <a:t> directions: </a:t>
                </a:r>
              </a:p>
              <a:p>
                <a:pPr lvl="1"/>
                <a:r>
                  <a:rPr lang="fr-FR" dirty="0" err="1"/>
                  <a:t>Compute</a:t>
                </a:r>
                <a:r>
                  <a:rPr lang="fr-FR" dirty="0"/>
                  <a:t> polar </a:t>
                </a:r>
                <a:r>
                  <a:rPr lang="fr-FR" dirty="0" err="1"/>
                  <a:t>terms</a:t>
                </a:r>
                <a:r>
                  <a:rPr lang="fr-FR" dirty="0"/>
                  <a:t> to fix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bSup>
                  </m:oMath>
                </a14:m>
                <a:r>
                  <a:rPr lang="fr-FR" dirty="0"/>
                  <a:t>(</a:t>
                </a:r>
                <a:r>
                  <a:rPr lang="fr-FR" dirty="0" err="1"/>
                  <a:t>done</a:t>
                </a:r>
                <a:r>
                  <a:rPr lang="fr-FR" dirty="0"/>
                  <a:t> for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dirty="0"/>
                  <a:t> for </a:t>
                </a:r>
                <a:r>
                  <a:rPr lang="fr-FR" dirty="0" err="1"/>
                  <a:t>eleven</a:t>
                </a:r>
                <a:r>
                  <a:rPr lang="fr-FR" dirty="0"/>
                  <a:t> </a:t>
                </a:r>
                <a:r>
                  <a:rPr lang="fr-FR" dirty="0" err="1"/>
                  <a:t>CYs</a:t>
                </a:r>
                <a:r>
                  <a:rPr lang="fr-FR" dirty="0"/>
                  <a:t> </a:t>
                </a:r>
              </a:p>
              <a:p>
                <a:pPr marL="457200" lvl="1" indent="0">
                  <a:buNone/>
                </a:pPr>
                <a:r>
                  <a:rPr lang="fr-FR" dirty="0">
                    <a:solidFill>
                      <a:srgbClr val="FF0000"/>
                    </a:solidFill>
                  </a:rPr>
                  <a:t>[S. Alexandrov, </a:t>
                </a:r>
                <a:r>
                  <a:rPr lang="fr-FR" dirty="0" err="1">
                    <a:solidFill>
                      <a:srgbClr val="FF0000"/>
                    </a:solidFill>
                  </a:rPr>
                  <a:t>S.Feyzbakhsh</a:t>
                </a:r>
                <a:r>
                  <a:rPr lang="fr-FR" dirty="0">
                    <a:solidFill>
                      <a:srgbClr val="FF0000"/>
                    </a:solidFill>
                  </a:rPr>
                  <a:t>, </a:t>
                </a:r>
                <a:r>
                  <a:rPr lang="fr-FR" dirty="0" err="1">
                    <a:solidFill>
                      <a:srgbClr val="FF0000"/>
                    </a:solidFill>
                  </a:rPr>
                  <a:t>A.Klemm</a:t>
                </a:r>
                <a:r>
                  <a:rPr lang="fr-FR" dirty="0">
                    <a:solidFill>
                      <a:srgbClr val="FF0000"/>
                    </a:solidFill>
                  </a:rPr>
                  <a:t>, </a:t>
                </a:r>
                <a:r>
                  <a:rPr lang="fr-FR" dirty="0" err="1">
                    <a:solidFill>
                      <a:srgbClr val="FF0000"/>
                    </a:solidFill>
                  </a:rPr>
                  <a:t>B.Pioline</a:t>
                </a:r>
                <a:r>
                  <a:rPr lang="fr-FR" dirty="0">
                    <a:solidFill>
                      <a:srgbClr val="FF0000"/>
                    </a:solidFill>
                  </a:rPr>
                  <a:t>, </a:t>
                </a:r>
                <a:r>
                  <a:rPr lang="fr-FR" dirty="0" err="1">
                    <a:solidFill>
                      <a:srgbClr val="FF0000"/>
                    </a:solidFill>
                  </a:rPr>
                  <a:t>T.Schimannek</a:t>
                </a:r>
                <a:r>
                  <a:rPr lang="fr-FR" dirty="0">
                    <a:solidFill>
                      <a:srgbClr val="FF0000"/>
                    </a:solidFill>
                  </a:rPr>
                  <a:t> ‘23]</a:t>
                </a:r>
                <a:r>
                  <a:rPr lang="fr-FR" dirty="0"/>
                  <a:t>)</a:t>
                </a:r>
              </a:p>
              <a:p>
                <a:pPr lvl="1"/>
                <a:r>
                  <a:rPr lang="fr-FR" dirty="0" err="1"/>
                  <a:t>Generalize</a:t>
                </a:r>
                <a:r>
                  <a:rPr lang="fr-FR" dirty="0"/>
                  <a:t> the construction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E1C23952-7497-4695-B894-A10CC3E74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20615"/>
              </a:xfrm>
              <a:blipFill>
                <a:blip r:embed="rId2"/>
                <a:stretch>
                  <a:fillRect l="-1043" t="-19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EB14D9F-598B-4455-8C84-37378755DC4A}"/>
              </a:ext>
            </a:extLst>
          </p:cNvPr>
          <p:cNvCxnSpPr/>
          <p:nvPr/>
        </p:nvCxnSpPr>
        <p:spPr>
          <a:xfrm>
            <a:off x="4297680" y="3352800"/>
            <a:ext cx="1452880" cy="0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7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78"/>
    </mc:Choice>
    <mc:Fallback>
      <p:transition spd="slow" advTm="4587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 : coins arrondis 161">
            <a:extLst>
              <a:ext uri="{FF2B5EF4-FFF2-40B4-BE49-F238E27FC236}">
                <a16:creationId xmlns:a16="http://schemas.microsoft.com/office/drawing/2014/main" id="{38D0BDFD-FDEF-489B-B1A7-3AE42099F71E}"/>
              </a:ext>
            </a:extLst>
          </p:cNvPr>
          <p:cNvSpPr/>
          <p:nvPr/>
        </p:nvSpPr>
        <p:spPr>
          <a:xfrm>
            <a:off x="4897333" y="3289181"/>
            <a:ext cx="2393729" cy="6408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BPS black </a:t>
            </a:r>
            <a:r>
              <a:rPr lang="fr-FR" sz="2400" dirty="0" err="1">
                <a:solidFill>
                  <a:schemeClr val="bg1"/>
                </a:solidFill>
              </a:rPr>
              <a:t>holes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9" name="Rectangle : coins arrondis 148">
            <a:extLst>
              <a:ext uri="{FF2B5EF4-FFF2-40B4-BE49-F238E27FC236}">
                <a16:creationId xmlns:a16="http://schemas.microsoft.com/office/drawing/2014/main" id="{40330EB6-B581-4EFE-B50E-4B87230A69AA}"/>
              </a:ext>
            </a:extLst>
          </p:cNvPr>
          <p:cNvSpPr/>
          <p:nvPr/>
        </p:nvSpPr>
        <p:spPr>
          <a:xfrm>
            <a:off x="4017121" y="2549515"/>
            <a:ext cx="4147564" cy="7288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4d N=2 SUGRA </a:t>
            </a:r>
          </a:p>
        </p:txBody>
      </p:sp>
      <p:sp>
        <p:nvSpPr>
          <p:cNvPr id="146" name="Rectangle : coins arrondis 145">
            <a:extLst>
              <a:ext uri="{FF2B5EF4-FFF2-40B4-BE49-F238E27FC236}">
                <a16:creationId xmlns:a16="http://schemas.microsoft.com/office/drawing/2014/main" id="{612F4ABB-0E2B-4DCD-A879-9BC833F16381}"/>
              </a:ext>
            </a:extLst>
          </p:cNvPr>
          <p:cNvSpPr/>
          <p:nvPr/>
        </p:nvSpPr>
        <p:spPr>
          <a:xfrm>
            <a:off x="2624131" y="161445"/>
            <a:ext cx="6933544" cy="7288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Type IIA </a:t>
            </a:r>
            <a:r>
              <a:rPr lang="fr-FR" sz="3200" dirty="0" err="1">
                <a:solidFill>
                  <a:schemeClr val="bg1"/>
                </a:solidFill>
              </a:rPr>
              <a:t>compactified</a:t>
            </a:r>
            <a:r>
              <a:rPr lang="fr-FR" sz="3200" dirty="0">
                <a:solidFill>
                  <a:schemeClr val="bg1"/>
                </a:solidFill>
              </a:rPr>
              <a:t> on a </a:t>
            </a:r>
            <a:r>
              <a:rPr lang="fr-FR" sz="3200" dirty="0" err="1">
                <a:solidFill>
                  <a:srgbClr val="FFFF00"/>
                </a:solidFill>
              </a:rPr>
              <a:t>Calabi-Yau</a:t>
            </a:r>
            <a:r>
              <a:rPr lang="fr-FR" sz="3200" dirty="0">
                <a:solidFill>
                  <a:schemeClr val="bg1"/>
                </a:solidFill>
              </a:rPr>
              <a:t> X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6C8B248B-67A6-4227-BD98-0F8DCEB866A9}"/>
              </a:ext>
            </a:extLst>
          </p:cNvPr>
          <p:cNvCxnSpPr>
            <a:cxnSpLocks/>
            <a:stCxn id="50" idx="3"/>
            <a:endCxn id="179" idx="1"/>
          </p:cNvCxnSpPr>
          <p:nvPr/>
        </p:nvCxnSpPr>
        <p:spPr>
          <a:xfrm flipV="1">
            <a:off x="3238542" y="5332459"/>
            <a:ext cx="127142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1D0FA495-D0FD-43A8-AAC9-C2F8725F0D11}"/>
              </a:ext>
            </a:extLst>
          </p:cNvPr>
          <p:cNvSpPr/>
          <p:nvPr/>
        </p:nvSpPr>
        <p:spPr>
          <a:xfrm>
            <a:off x="5664000" y="1550734"/>
            <a:ext cx="864000" cy="974711"/>
          </a:xfrm>
          <a:prstGeom prst="downArrow">
            <a:avLst>
              <a:gd name="adj1" fmla="val 3931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72C70F16-68BF-4574-B615-4F21E5689C1D}"/>
              </a:ext>
            </a:extLst>
          </p:cNvPr>
          <p:cNvSpPr/>
          <p:nvPr/>
        </p:nvSpPr>
        <p:spPr>
          <a:xfrm>
            <a:off x="398366" y="4651560"/>
            <a:ext cx="2840176" cy="1361799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Count # </a:t>
            </a:r>
            <a:r>
              <a:rPr lang="fr-FR" dirty="0">
                <a:solidFill>
                  <a:schemeClr val="bg1"/>
                </a:solidFill>
              </a:rPr>
              <a:t>of </a:t>
            </a:r>
            <a:r>
              <a:rPr lang="fr-FR" b="1" dirty="0">
                <a:solidFill>
                  <a:schemeClr val="bg1"/>
                </a:solidFill>
              </a:rPr>
              <a:t>Black Hole </a:t>
            </a:r>
            <a:r>
              <a:rPr lang="fr-FR" dirty="0" err="1"/>
              <a:t>microstates</a:t>
            </a:r>
            <a:r>
              <a:rPr lang="fr-FR" dirty="0"/>
              <a:t> (</a:t>
            </a:r>
            <a:r>
              <a:rPr lang="fr-FR" dirty="0" err="1"/>
              <a:t>entropy</a:t>
            </a:r>
            <a:r>
              <a:rPr lang="fr-FR" dirty="0"/>
              <a:t>).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3417E06F-D47B-458E-95FA-F022CC8D679F}"/>
              </a:ext>
            </a:extLst>
          </p:cNvPr>
          <p:cNvSpPr/>
          <p:nvPr/>
        </p:nvSpPr>
        <p:spPr>
          <a:xfrm>
            <a:off x="263296" y="1928347"/>
            <a:ext cx="3110316" cy="1361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Donaldson-Thomas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invariants. 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6447DB92-B3D5-4891-AD44-8EBB8CEAE29F}"/>
              </a:ext>
            </a:extLst>
          </p:cNvPr>
          <p:cNvSpPr txBox="1"/>
          <p:nvPr/>
        </p:nvSpPr>
        <p:spPr>
          <a:xfrm>
            <a:off x="8865717" y="3753407"/>
            <a:ext cx="301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Very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rigid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constraints</a:t>
            </a: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075C0FFA-DF43-4B84-923B-2C1D8EA4A407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10300189" y="3377539"/>
            <a:ext cx="1" cy="171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 : coins arrondis 76">
                <a:extLst>
                  <a:ext uri="{FF2B5EF4-FFF2-40B4-BE49-F238E27FC236}">
                    <a16:creationId xmlns:a16="http://schemas.microsoft.com/office/drawing/2014/main" id="{9AC07426-9371-4926-A103-220E077AB958}"/>
                  </a:ext>
                </a:extLst>
              </p:cNvPr>
              <p:cNvSpPr/>
              <p:nvPr/>
            </p:nvSpPr>
            <p:spPr>
              <a:xfrm>
                <a:off x="8657761" y="5089234"/>
                <a:ext cx="3284857" cy="1148388"/>
              </a:xfrm>
              <a:prstGeom prst="round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 err="1"/>
                  <a:t>Allow</a:t>
                </a:r>
                <a:r>
                  <a:rPr lang="fr-FR" sz="2400" dirty="0"/>
                  <a:t> to (</a:t>
                </a:r>
                <a:r>
                  <a:rPr lang="fr-FR" sz="2400" dirty="0" err="1"/>
                  <a:t>almost</a:t>
                </a:r>
                <a:r>
                  <a:rPr lang="fr-FR" sz="2400" dirty="0"/>
                  <a:t>) fix</a:t>
                </a:r>
              </a:p>
              <a:p>
                <a:pPr algn="ctr"/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fr-FR" sz="2400" dirty="0"/>
                  <a:t> </a:t>
                </a:r>
              </a:p>
            </p:txBody>
          </p:sp>
        </mc:Choice>
        <mc:Fallback xmlns="">
          <p:sp>
            <p:nvSpPr>
              <p:cNvPr id="77" name="Rectangle : coins arrondis 76">
                <a:extLst>
                  <a:ext uri="{FF2B5EF4-FFF2-40B4-BE49-F238E27FC236}">
                    <a16:creationId xmlns:a16="http://schemas.microsoft.com/office/drawing/2014/main" id="{9AC07426-9371-4926-A103-220E077AB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761" y="5089234"/>
                <a:ext cx="3284857" cy="11483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8FA388DA-7A74-4AB5-A377-70572EDECDF6}"/>
              </a:ext>
            </a:extLst>
          </p:cNvPr>
          <p:cNvCxnSpPr>
            <a:cxnSpLocks/>
          </p:cNvCxnSpPr>
          <p:nvPr/>
        </p:nvCxnSpPr>
        <p:spPr>
          <a:xfrm flipV="1">
            <a:off x="1735330" y="3290530"/>
            <a:ext cx="0" cy="13610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 : en arc 96">
            <a:extLst>
              <a:ext uri="{FF2B5EF4-FFF2-40B4-BE49-F238E27FC236}">
                <a16:creationId xmlns:a16="http://schemas.microsoft.com/office/drawing/2014/main" id="{328E4288-F1DA-4A0D-9E29-DF2F70B8B793}"/>
              </a:ext>
            </a:extLst>
          </p:cNvPr>
          <p:cNvCxnSpPr>
            <a:cxnSpLocks/>
            <a:stCxn id="34" idx="1"/>
            <a:endCxn id="58" idx="0"/>
          </p:cNvCxnSpPr>
          <p:nvPr/>
        </p:nvCxnSpPr>
        <p:spPr>
          <a:xfrm rot="10800000" flipV="1">
            <a:off x="1818454" y="1221315"/>
            <a:ext cx="2334530" cy="70703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058CCFB0-A086-442D-98CF-B9D126BEE903}"/>
              </a:ext>
            </a:extLst>
          </p:cNvPr>
          <p:cNvCxnSpPr>
            <a:cxnSpLocks/>
            <a:stCxn id="179" idx="3"/>
            <a:endCxn id="165" idx="1"/>
          </p:cNvCxnSpPr>
          <p:nvPr/>
        </p:nvCxnSpPr>
        <p:spPr>
          <a:xfrm flipV="1">
            <a:off x="7559182" y="3086619"/>
            <a:ext cx="1361085" cy="224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 : en arc 154">
            <a:extLst>
              <a:ext uri="{FF2B5EF4-FFF2-40B4-BE49-F238E27FC236}">
                <a16:creationId xmlns:a16="http://schemas.microsoft.com/office/drawing/2014/main" id="{1B3303C1-C832-422C-A0BE-58657C67860F}"/>
              </a:ext>
            </a:extLst>
          </p:cNvPr>
          <p:cNvCxnSpPr>
            <a:cxnSpLocks/>
            <a:stCxn id="162" idx="1"/>
            <a:endCxn id="50" idx="0"/>
          </p:cNvCxnSpPr>
          <p:nvPr/>
        </p:nvCxnSpPr>
        <p:spPr>
          <a:xfrm rot="10800000" flipV="1">
            <a:off x="1818455" y="3609618"/>
            <a:ext cx="3078879" cy="104194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 : coins arrondis 164">
            <a:extLst>
              <a:ext uri="{FF2B5EF4-FFF2-40B4-BE49-F238E27FC236}">
                <a16:creationId xmlns:a16="http://schemas.microsoft.com/office/drawing/2014/main" id="{8451D17D-10CB-4A08-A90C-1C6472398145}"/>
              </a:ext>
            </a:extLst>
          </p:cNvPr>
          <p:cNvSpPr/>
          <p:nvPr/>
        </p:nvSpPr>
        <p:spPr>
          <a:xfrm>
            <a:off x="8920267" y="2795698"/>
            <a:ext cx="2587477" cy="58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rgbClr val="FFFF00"/>
                </a:solidFill>
              </a:rPr>
              <a:t>Modularity</a:t>
            </a:r>
            <a:r>
              <a:rPr lang="fr-FR" dirty="0"/>
              <a:t> </a:t>
            </a:r>
            <a:r>
              <a:rPr lang="fr-FR" dirty="0" err="1"/>
              <a:t>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 : coins arrondis 178">
                <a:extLst>
                  <a:ext uri="{FF2B5EF4-FFF2-40B4-BE49-F238E27FC236}">
                    <a16:creationId xmlns:a16="http://schemas.microsoft.com/office/drawing/2014/main" id="{914128CC-3C5C-414C-A78E-21753C8F49C5}"/>
                  </a:ext>
                </a:extLst>
              </p:cNvPr>
              <p:cNvSpPr/>
              <p:nvPr/>
            </p:nvSpPr>
            <p:spPr>
              <a:xfrm>
                <a:off x="4509971" y="4591724"/>
                <a:ext cx="3049211" cy="14814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</a:rPr>
                  <a:t>Generating </a:t>
                </a:r>
                <a:r>
                  <a:rPr lang="fr-FR" b="1" dirty="0" err="1">
                    <a:solidFill>
                      <a:schemeClr val="bg1"/>
                    </a:solidFill>
                  </a:rPr>
                  <a:t>function</a:t>
                </a:r>
                <a:endParaRPr lang="fr-FR" b="1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9" name="Rectangle : coins arrondis 178">
                <a:extLst>
                  <a:ext uri="{FF2B5EF4-FFF2-40B4-BE49-F238E27FC236}">
                    <a16:creationId xmlns:a16="http://schemas.microsoft.com/office/drawing/2014/main" id="{914128CC-3C5C-414C-A78E-21753C8F49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971" y="4591724"/>
                <a:ext cx="3049211" cy="14814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E90A7398-F8AD-402B-B41D-ACE148C8CD19}"/>
              </a:ext>
            </a:extLst>
          </p:cNvPr>
          <p:cNvSpPr/>
          <p:nvPr/>
        </p:nvSpPr>
        <p:spPr>
          <a:xfrm>
            <a:off x="4017121" y="2548446"/>
            <a:ext cx="4147564" cy="7288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4d N=2 SUGRA 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1AA279C-BC23-4D08-A59C-878F69E13803}"/>
              </a:ext>
            </a:extLst>
          </p:cNvPr>
          <p:cNvSpPr/>
          <p:nvPr/>
        </p:nvSpPr>
        <p:spPr>
          <a:xfrm>
            <a:off x="4152984" y="900878"/>
            <a:ext cx="3886034" cy="6408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</a:rPr>
              <a:t>Branes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wrapping</a:t>
            </a:r>
            <a:r>
              <a:rPr lang="fr-FR" sz="2400" dirty="0">
                <a:solidFill>
                  <a:schemeClr val="bg1"/>
                </a:solidFill>
              </a:rPr>
              <a:t> cycles on X</a:t>
            </a:r>
          </a:p>
        </p:txBody>
      </p:sp>
    </p:spTree>
    <p:extLst>
      <p:ext uri="{BB962C8B-B14F-4D97-AF65-F5344CB8AC3E}">
        <p14:creationId xmlns:p14="http://schemas.microsoft.com/office/powerpoint/2010/main" val="295541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99"/>
    </mc:Choice>
    <mc:Fallback>
      <p:transition spd="slow" advTm="149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E90A7398-F8AD-402B-B41D-ACE148C8CD19}"/>
              </a:ext>
            </a:extLst>
          </p:cNvPr>
          <p:cNvSpPr/>
          <p:nvPr/>
        </p:nvSpPr>
        <p:spPr>
          <a:xfrm>
            <a:off x="4017121" y="2548446"/>
            <a:ext cx="4147564" cy="7288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4d N=2 SUGRA </a:t>
            </a:r>
          </a:p>
        </p:txBody>
      </p:sp>
      <p:sp>
        <p:nvSpPr>
          <p:cNvPr id="162" name="Rectangle : coins arrondis 161">
            <a:extLst>
              <a:ext uri="{FF2B5EF4-FFF2-40B4-BE49-F238E27FC236}">
                <a16:creationId xmlns:a16="http://schemas.microsoft.com/office/drawing/2014/main" id="{38D0BDFD-FDEF-489B-B1A7-3AE42099F71E}"/>
              </a:ext>
            </a:extLst>
          </p:cNvPr>
          <p:cNvSpPr/>
          <p:nvPr/>
        </p:nvSpPr>
        <p:spPr>
          <a:xfrm>
            <a:off x="4897333" y="3289181"/>
            <a:ext cx="2393729" cy="6408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BPS black </a:t>
            </a:r>
            <a:r>
              <a:rPr lang="fr-FR" sz="2400" dirty="0" err="1">
                <a:solidFill>
                  <a:schemeClr val="bg1"/>
                </a:solidFill>
              </a:rPr>
              <a:t>holes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46" name="Rectangle : coins arrondis 145">
            <a:extLst>
              <a:ext uri="{FF2B5EF4-FFF2-40B4-BE49-F238E27FC236}">
                <a16:creationId xmlns:a16="http://schemas.microsoft.com/office/drawing/2014/main" id="{612F4ABB-0E2B-4DCD-A879-9BC833F16381}"/>
              </a:ext>
            </a:extLst>
          </p:cNvPr>
          <p:cNvSpPr/>
          <p:nvPr/>
        </p:nvSpPr>
        <p:spPr>
          <a:xfrm>
            <a:off x="2624131" y="161445"/>
            <a:ext cx="6933544" cy="72884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Type IIA </a:t>
            </a:r>
            <a:r>
              <a:rPr lang="fr-FR" sz="3200" dirty="0" err="1">
                <a:solidFill>
                  <a:schemeClr val="bg1"/>
                </a:solidFill>
              </a:rPr>
              <a:t>compactified</a:t>
            </a:r>
            <a:r>
              <a:rPr lang="fr-FR" sz="3200" dirty="0">
                <a:solidFill>
                  <a:schemeClr val="bg1"/>
                </a:solidFill>
              </a:rPr>
              <a:t> on a </a:t>
            </a:r>
            <a:r>
              <a:rPr lang="fr-FR" sz="3200" dirty="0" err="1">
                <a:solidFill>
                  <a:srgbClr val="FFFF00"/>
                </a:solidFill>
              </a:rPr>
              <a:t>Calabi-Yau</a:t>
            </a:r>
            <a:r>
              <a:rPr lang="fr-FR" sz="3200" dirty="0">
                <a:solidFill>
                  <a:schemeClr val="bg1"/>
                </a:solidFill>
              </a:rPr>
              <a:t> X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6C8B248B-67A6-4227-BD98-0F8DCEB866A9}"/>
              </a:ext>
            </a:extLst>
          </p:cNvPr>
          <p:cNvCxnSpPr>
            <a:cxnSpLocks/>
            <a:stCxn id="50" idx="3"/>
            <a:endCxn id="179" idx="1"/>
          </p:cNvCxnSpPr>
          <p:nvPr/>
        </p:nvCxnSpPr>
        <p:spPr>
          <a:xfrm flipV="1">
            <a:off x="3238542" y="5332459"/>
            <a:ext cx="127142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èche : bas 37">
            <a:extLst>
              <a:ext uri="{FF2B5EF4-FFF2-40B4-BE49-F238E27FC236}">
                <a16:creationId xmlns:a16="http://schemas.microsoft.com/office/drawing/2014/main" id="{1D0FA495-D0FD-43A8-AAC9-C2F8725F0D11}"/>
              </a:ext>
            </a:extLst>
          </p:cNvPr>
          <p:cNvSpPr/>
          <p:nvPr/>
        </p:nvSpPr>
        <p:spPr>
          <a:xfrm>
            <a:off x="5664000" y="900878"/>
            <a:ext cx="864000" cy="1624567"/>
          </a:xfrm>
          <a:prstGeom prst="downArrow">
            <a:avLst>
              <a:gd name="adj1" fmla="val 3931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72C70F16-68BF-4574-B615-4F21E5689C1D}"/>
              </a:ext>
            </a:extLst>
          </p:cNvPr>
          <p:cNvSpPr/>
          <p:nvPr/>
        </p:nvSpPr>
        <p:spPr>
          <a:xfrm>
            <a:off x="398366" y="4651560"/>
            <a:ext cx="2840176" cy="1361799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Count # </a:t>
            </a:r>
            <a:r>
              <a:rPr lang="fr-FR" dirty="0">
                <a:solidFill>
                  <a:schemeClr val="bg1"/>
                </a:solidFill>
              </a:rPr>
              <a:t>of </a:t>
            </a:r>
            <a:r>
              <a:rPr lang="fr-FR" b="1" dirty="0">
                <a:solidFill>
                  <a:schemeClr val="bg1"/>
                </a:solidFill>
              </a:rPr>
              <a:t>Black Hole </a:t>
            </a:r>
            <a:r>
              <a:rPr lang="fr-FR" dirty="0" err="1"/>
              <a:t>microstates</a:t>
            </a:r>
            <a:r>
              <a:rPr lang="fr-FR" dirty="0"/>
              <a:t> (</a:t>
            </a:r>
            <a:r>
              <a:rPr lang="fr-FR" dirty="0" err="1"/>
              <a:t>entropy</a:t>
            </a:r>
            <a:r>
              <a:rPr lang="fr-FR" dirty="0"/>
              <a:t>).</a:t>
            </a:r>
          </a:p>
        </p:txBody>
      </p: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3417E06F-D47B-458E-95FA-F022CC8D679F}"/>
              </a:ext>
            </a:extLst>
          </p:cNvPr>
          <p:cNvSpPr/>
          <p:nvPr/>
        </p:nvSpPr>
        <p:spPr>
          <a:xfrm>
            <a:off x="263296" y="1928347"/>
            <a:ext cx="3110316" cy="1361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Donaldson-Thomas (DT)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/>
              <a:t>invariants. 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6447DB92-B3D5-4891-AD44-8EBB8CEAE29F}"/>
              </a:ext>
            </a:extLst>
          </p:cNvPr>
          <p:cNvSpPr txBox="1"/>
          <p:nvPr/>
        </p:nvSpPr>
        <p:spPr>
          <a:xfrm>
            <a:off x="8865717" y="3753407"/>
            <a:ext cx="301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Very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rigid</a:t>
            </a:r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constraints</a:t>
            </a:r>
            <a:endParaRPr lang="fr-F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075C0FFA-DF43-4B84-923B-2C1D8EA4A407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10300189" y="3377539"/>
            <a:ext cx="1" cy="1711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 : coins arrondis 76">
                <a:extLst>
                  <a:ext uri="{FF2B5EF4-FFF2-40B4-BE49-F238E27FC236}">
                    <a16:creationId xmlns:a16="http://schemas.microsoft.com/office/drawing/2014/main" id="{9AC07426-9371-4926-A103-220E077AB958}"/>
                  </a:ext>
                </a:extLst>
              </p:cNvPr>
              <p:cNvSpPr/>
              <p:nvPr/>
            </p:nvSpPr>
            <p:spPr>
              <a:xfrm>
                <a:off x="8657761" y="5089234"/>
                <a:ext cx="3284857" cy="1148388"/>
              </a:xfrm>
              <a:prstGeom prst="roundRect">
                <a:avLst/>
              </a:prstGeom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/>
                  <a:t>Allow to (</a:t>
                </a:r>
                <a:r>
                  <a:rPr lang="fr-FR" sz="2400" dirty="0" err="1"/>
                  <a:t>almost</a:t>
                </a:r>
                <a:r>
                  <a:rPr lang="fr-FR" sz="2400" dirty="0"/>
                  <a:t>) fix</a:t>
                </a:r>
              </a:p>
              <a:p>
                <a:pPr algn="ctr"/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fr-FR" sz="2400" dirty="0"/>
                  <a:t> </a:t>
                </a:r>
              </a:p>
            </p:txBody>
          </p:sp>
        </mc:Choice>
        <mc:Fallback xmlns="">
          <p:sp>
            <p:nvSpPr>
              <p:cNvPr id="77" name="Rectangle : coins arrondis 76">
                <a:extLst>
                  <a:ext uri="{FF2B5EF4-FFF2-40B4-BE49-F238E27FC236}">
                    <a16:creationId xmlns:a16="http://schemas.microsoft.com/office/drawing/2014/main" id="{9AC07426-9371-4926-A103-220E077AB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761" y="5089234"/>
                <a:ext cx="3284857" cy="114838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8FA388DA-7A74-4AB5-A377-70572EDECDF6}"/>
              </a:ext>
            </a:extLst>
          </p:cNvPr>
          <p:cNvCxnSpPr>
            <a:cxnSpLocks/>
          </p:cNvCxnSpPr>
          <p:nvPr/>
        </p:nvCxnSpPr>
        <p:spPr>
          <a:xfrm flipV="1">
            <a:off x="1735330" y="3290530"/>
            <a:ext cx="0" cy="13610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 : en arc 96">
            <a:extLst>
              <a:ext uri="{FF2B5EF4-FFF2-40B4-BE49-F238E27FC236}">
                <a16:creationId xmlns:a16="http://schemas.microsoft.com/office/drawing/2014/main" id="{328E4288-F1DA-4A0D-9E29-DF2F70B8B793}"/>
              </a:ext>
            </a:extLst>
          </p:cNvPr>
          <p:cNvCxnSpPr>
            <a:cxnSpLocks/>
            <a:stCxn id="34" idx="1"/>
            <a:endCxn id="58" idx="0"/>
          </p:cNvCxnSpPr>
          <p:nvPr/>
        </p:nvCxnSpPr>
        <p:spPr>
          <a:xfrm rot="10800000" flipV="1">
            <a:off x="1818454" y="1221315"/>
            <a:ext cx="2334530" cy="70703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058CCFB0-A086-442D-98CF-B9D126BEE903}"/>
              </a:ext>
            </a:extLst>
          </p:cNvPr>
          <p:cNvCxnSpPr>
            <a:cxnSpLocks/>
            <a:stCxn id="179" idx="3"/>
            <a:endCxn id="165" idx="1"/>
          </p:cNvCxnSpPr>
          <p:nvPr/>
        </p:nvCxnSpPr>
        <p:spPr>
          <a:xfrm flipV="1">
            <a:off x="7559182" y="3086619"/>
            <a:ext cx="1361085" cy="224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 : en arc 154">
            <a:extLst>
              <a:ext uri="{FF2B5EF4-FFF2-40B4-BE49-F238E27FC236}">
                <a16:creationId xmlns:a16="http://schemas.microsoft.com/office/drawing/2014/main" id="{1B3303C1-C832-422C-A0BE-58657C67860F}"/>
              </a:ext>
            </a:extLst>
          </p:cNvPr>
          <p:cNvCxnSpPr>
            <a:cxnSpLocks/>
            <a:stCxn id="162" idx="1"/>
            <a:endCxn id="50" idx="0"/>
          </p:cNvCxnSpPr>
          <p:nvPr/>
        </p:nvCxnSpPr>
        <p:spPr>
          <a:xfrm rot="10800000" flipV="1">
            <a:off x="1818455" y="3609618"/>
            <a:ext cx="3078879" cy="104194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 : coins arrondis 164">
            <a:extLst>
              <a:ext uri="{FF2B5EF4-FFF2-40B4-BE49-F238E27FC236}">
                <a16:creationId xmlns:a16="http://schemas.microsoft.com/office/drawing/2014/main" id="{8451D17D-10CB-4A08-A90C-1C6472398145}"/>
              </a:ext>
            </a:extLst>
          </p:cNvPr>
          <p:cNvSpPr/>
          <p:nvPr/>
        </p:nvSpPr>
        <p:spPr>
          <a:xfrm>
            <a:off x="8920267" y="2795698"/>
            <a:ext cx="2587477" cy="58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solidFill>
                  <a:srgbClr val="FFFF00"/>
                </a:solidFill>
              </a:rPr>
              <a:t>Modularity</a:t>
            </a:r>
            <a:r>
              <a:rPr lang="fr-FR" dirty="0"/>
              <a:t> </a:t>
            </a:r>
            <a:r>
              <a:rPr lang="fr-FR" dirty="0" err="1"/>
              <a:t>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 : coins arrondis 178">
                <a:extLst>
                  <a:ext uri="{FF2B5EF4-FFF2-40B4-BE49-F238E27FC236}">
                    <a16:creationId xmlns:a16="http://schemas.microsoft.com/office/drawing/2014/main" id="{914128CC-3C5C-414C-A78E-21753C8F49C5}"/>
                  </a:ext>
                </a:extLst>
              </p:cNvPr>
              <p:cNvSpPr/>
              <p:nvPr/>
            </p:nvSpPr>
            <p:spPr>
              <a:xfrm>
                <a:off x="4509971" y="4591724"/>
                <a:ext cx="3049211" cy="148147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</a:rPr>
                  <a:t>Generating </a:t>
                </a:r>
                <a:r>
                  <a:rPr lang="fr-FR" b="1" dirty="0" err="1">
                    <a:solidFill>
                      <a:schemeClr val="bg1"/>
                    </a:solidFill>
                  </a:rPr>
                  <a:t>function</a:t>
                </a:r>
                <a:endParaRPr lang="fr-FR" b="1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9" name="Rectangle : coins arrondis 178">
                <a:extLst>
                  <a:ext uri="{FF2B5EF4-FFF2-40B4-BE49-F238E27FC236}">
                    <a16:creationId xmlns:a16="http://schemas.microsoft.com/office/drawing/2014/main" id="{914128CC-3C5C-414C-A78E-21753C8F49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971" y="4591724"/>
                <a:ext cx="3049211" cy="14814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1AA279C-BC23-4D08-A59C-878F69E13803}"/>
              </a:ext>
            </a:extLst>
          </p:cNvPr>
          <p:cNvSpPr/>
          <p:nvPr/>
        </p:nvSpPr>
        <p:spPr>
          <a:xfrm>
            <a:off x="4152984" y="900878"/>
            <a:ext cx="3886034" cy="6408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solidFill>
                  <a:schemeClr val="bg1"/>
                </a:solidFill>
              </a:rPr>
              <a:t>Branes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wrapping</a:t>
            </a:r>
            <a:r>
              <a:rPr lang="fr-FR" sz="2400" dirty="0">
                <a:solidFill>
                  <a:schemeClr val="bg1"/>
                </a:solidFill>
              </a:rPr>
              <a:t> cycles on X</a:t>
            </a:r>
          </a:p>
        </p:txBody>
      </p:sp>
      <p:sp>
        <p:nvSpPr>
          <p:cNvPr id="19" name="Nuage 18">
            <a:extLst>
              <a:ext uri="{FF2B5EF4-FFF2-40B4-BE49-F238E27FC236}">
                <a16:creationId xmlns:a16="http://schemas.microsoft.com/office/drawing/2014/main" id="{79CBBD62-2AD2-406C-BD57-0FA726B5D336}"/>
              </a:ext>
            </a:extLst>
          </p:cNvPr>
          <p:cNvSpPr/>
          <p:nvPr/>
        </p:nvSpPr>
        <p:spPr>
          <a:xfrm>
            <a:off x="11575833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33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01"/>
    </mc:Choice>
    <mc:Fallback>
      <p:transition spd="slow" advTm="76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62" grpId="0" animBg="1"/>
      <p:bldP spid="38" grpId="0" animBg="1"/>
      <p:bldP spid="50" grpId="0" animBg="1"/>
      <p:bldP spid="58" grpId="0" animBg="1"/>
      <p:bldP spid="77" grpId="0" animBg="1"/>
      <p:bldP spid="165" grpId="0" animBg="1"/>
      <p:bldP spid="179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6AA2F10-36D5-4248-8E5E-27F8B5DF9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Appendix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E498677A-5A74-4CA0-BD86-C590A52AC3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751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0"/>
            <a:ext cx="12192001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Jacobi-like </a:t>
            </a:r>
            <a:r>
              <a:rPr lang="fr-FR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Modular</a:t>
            </a:r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forms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432162E-4C5C-4941-BE61-4412A51EBA87}"/>
              </a:ext>
            </a:extLst>
          </p:cNvPr>
          <p:cNvCxnSpPr>
            <a:cxnSpLocks/>
          </p:cNvCxnSpPr>
          <p:nvPr/>
        </p:nvCxnSpPr>
        <p:spPr>
          <a:xfrm>
            <a:off x="7572375" y="1171575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CBA790C-4406-4E03-9A49-F5C23594342A}"/>
              </a:ext>
            </a:extLst>
          </p:cNvPr>
          <p:cNvSpPr/>
          <p:nvPr/>
        </p:nvSpPr>
        <p:spPr>
          <a:xfrm>
            <a:off x="7572375" y="1171575"/>
            <a:ext cx="4619614" cy="695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Characterestics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BBEF5-F315-40A7-923E-567FABE69ABE}"/>
              </a:ext>
            </a:extLst>
          </p:cNvPr>
          <p:cNvSpPr/>
          <p:nvPr/>
        </p:nvSpPr>
        <p:spPr>
          <a:xfrm>
            <a:off x="-2" y="1171575"/>
            <a:ext cx="7572363" cy="695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F82408-043B-472E-A597-DFEE3258AA00}"/>
                  </a:ext>
                </a:extLst>
              </p:cNvPr>
              <p:cNvSpPr txBox="1"/>
              <p:nvPr/>
            </p:nvSpPr>
            <p:spPr>
              <a:xfrm>
                <a:off x="1200148" y="3495675"/>
                <a:ext cx="5400676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fr-FR" i="1" smtClean="0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fr-FR" b="1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1" i="1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CC00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CC0099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CC009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i="1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F82408-043B-472E-A597-DFEE3258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48" y="3495675"/>
                <a:ext cx="540067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5928EFD-6238-4A8F-B719-10D3F89334ED}"/>
                  </a:ext>
                </a:extLst>
              </p:cNvPr>
              <p:cNvSpPr txBox="1"/>
              <p:nvPr/>
            </p:nvSpPr>
            <p:spPr>
              <a:xfrm>
                <a:off x="7572361" y="3514725"/>
                <a:ext cx="4248150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b="1" dirty="0" err="1"/>
                  <a:t>weight</a:t>
                </a:r>
                <a:r>
                  <a:rPr lang="fr-FR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b="1" dirty="0">
                    <a:solidFill>
                      <a:srgbClr val="CC0099"/>
                    </a:solidFill>
                  </a:rPr>
                  <a:t>index</a:t>
                </a:r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5928EFD-6238-4A8F-B719-10D3F893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61" y="3514725"/>
                <a:ext cx="4248150" cy="668645"/>
              </a:xfrm>
              <a:prstGeom prst="rect">
                <a:avLst/>
              </a:prstGeom>
              <a:blipFill>
                <a:blip r:embed="rId4"/>
                <a:stretch>
                  <a:fillRect t="-5505" b="-110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3F346FE5-9851-437B-BC4F-9E161C4A67FA}"/>
                  </a:ext>
                </a:extLst>
              </p:cNvPr>
              <p:cNvSpPr/>
              <p:nvPr/>
            </p:nvSpPr>
            <p:spPr>
              <a:xfrm>
                <a:off x="-2" y="5819775"/>
                <a:ext cx="12192002" cy="103822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then</a:t>
                </a:r>
                <a:r>
                  <a:rPr lang="fr-FR">
                    <a:solidFill>
                      <a:schemeClr val="bg1"/>
                    </a:solidFill>
                  </a:rPr>
                  <a:t> the </a:t>
                </a:r>
                <a:r>
                  <a:rPr lang="fr-FR" dirty="0" err="1">
                    <a:solidFill>
                      <a:schemeClr val="bg1"/>
                    </a:solidFill>
                  </a:rPr>
                  <a:t>function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CC0099"/>
                    </a:solidFill>
                  </a:rPr>
                  <a:t> </a:t>
                </a:r>
                <a:r>
                  <a:rPr lang="fr-FR" dirty="0"/>
                  <a:t>is a </a:t>
                </a:r>
                <a:r>
                  <a:rPr lang="fr-FR" dirty="0" err="1"/>
                  <a:t>weight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CC0099"/>
                    </a:solidFill>
                  </a:rPr>
                  <a:t> </a:t>
                </a:r>
                <a:r>
                  <a:rPr lang="fr-FR" dirty="0"/>
                  <a:t> </a:t>
                </a:r>
                <a:r>
                  <a:rPr lang="fr-FR" dirty="0" err="1"/>
                  <a:t>modular</a:t>
                </a:r>
                <a:r>
                  <a:rPr lang="fr-FR" dirty="0"/>
                  <a:t> </a:t>
                </a:r>
                <a:r>
                  <a:rPr lang="fr-FR" dirty="0" err="1"/>
                  <a:t>form</a:t>
                </a:r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3F346FE5-9851-437B-BC4F-9E161C4A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5819775"/>
                <a:ext cx="12192002" cy="10382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8CE73DB-49F6-465B-AFF8-1640E33F2DFE}"/>
                  </a:ext>
                </a:extLst>
              </p:cNvPr>
              <p:cNvSpPr txBox="1"/>
              <p:nvPr/>
            </p:nvSpPr>
            <p:spPr>
              <a:xfrm>
                <a:off x="495300" y="4518540"/>
                <a:ext cx="24574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CC0099"/>
                    </a:solidFill>
                  </a:rPr>
                  <a:t>Jacobi-like</a:t>
                </a:r>
                <a:r>
                  <a:rPr lang="fr-FR" dirty="0"/>
                  <a:t> </a:t>
                </a:r>
                <a:r>
                  <a:rPr lang="fr-FR" dirty="0" err="1"/>
                  <a:t>forms</a:t>
                </a:r>
                <a:r>
                  <a:rPr lang="fr-FR" dirty="0"/>
                  <a:t> have a </a:t>
                </a:r>
                <a:r>
                  <a:rPr lang="fr-FR" dirty="0" err="1"/>
                  <a:t>series</a:t>
                </a:r>
                <a:r>
                  <a:rPr lang="fr-FR" dirty="0"/>
                  <a:t> expansion in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fr-FR" dirty="0"/>
                  <a:t> :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8CE73DB-49F6-465B-AFF8-1640E33F2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518540"/>
                <a:ext cx="2457449" cy="646331"/>
              </a:xfrm>
              <a:prstGeom prst="rect">
                <a:avLst/>
              </a:prstGeom>
              <a:blipFill>
                <a:blip r:embed="rId6"/>
                <a:stretch>
                  <a:fillRect l="-1985" t="-4717" r="-1489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FE8E47-86BB-40D0-8B9E-895038068ECE}"/>
                  </a:ext>
                </a:extLst>
              </p:cNvPr>
              <p:cNvSpPr txBox="1"/>
              <p:nvPr/>
            </p:nvSpPr>
            <p:spPr>
              <a:xfrm>
                <a:off x="3152775" y="4417774"/>
                <a:ext cx="4248147" cy="88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CC009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b="0" i="1" smtClean="0">
                              <a:solidFill>
                                <a:srgbClr val="CC009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FE8E47-86BB-40D0-8B9E-89503806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775" y="4417774"/>
                <a:ext cx="4248147" cy="8819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A486CF6E-3C3A-4307-A6B7-9F7ED351B87A}"/>
              </a:ext>
            </a:extLst>
          </p:cNvPr>
          <p:cNvCxnSpPr/>
          <p:nvPr/>
        </p:nvCxnSpPr>
        <p:spPr>
          <a:xfrm rot="10800000" flipV="1">
            <a:off x="5657851" y="2476500"/>
            <a:ext cx="2600325" cy="1181100"/>
          </a:xfrm>
          <a:prstGeom prst="curvedConnector3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33337B7-6B47-4BA0-B238-57394CD16417}"/>
              </a:ext>
            </a:extLst>
          </p:cNvPr>
          <p:cNvSpPr txBox="1"/>
          <p:nvPr/>
        </p:nvSpPr>
        <p:spPr>
          <a:xfrm>
            <a:off x="8372474" y="2286000"/>
            <a:ext cx="224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CC0099"/>
                </a:solidFill>
              </a:rPr>
              <a:t>Automorphy</a:t>
            </a:r>
            <a:r>
              <a:rPr lang="fr-FR" dirty="0">
                <a:solidFill>
                  <a:srgbClr val="CC0099"/>
                </a:solidFill>
              </a:rPr>
              <a:t> factor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CC8978D8-3420-406D-9DBE-D774E3825D3D}"/>
                  </a:ext>
                </a:extLst>
              </p:cNvPr>
              <p:cNvSpPr txBox="1"/>
              <p:nvPr/>
            </p:nvSpPr>
            <p:spPr>
              <a:xfrm>
                <a:off x="297480" y="1954474"/>
                <a:ext cx="3222953" cy="546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: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ℍ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ℂ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mr>
                      <m:m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mr>
                    </m:m>
                  </m:oMath>
                </a14:m>
                <a:r>
                  <a:rPr lang="fr-FR" sz="1600" dirty="0">
                    <a:solidFill>
                      <a:schemeClr val="tx1"/>
                    </a:solidFill>
                  </a:rPr>
                  <a:t> holomorphic</a:t>
                </a:r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CC8978D8-3420-406D-9DBE-D774E3825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0" y="1954474"/>
                <a:ext cx="3222953" cy="546625"/>
              </a:xfrm>
              <a:prstGeom prst="rect">
                <a:avLst/>
              </a:prstGeom>
              <a:blipFill>
                <a:blip r:embed="rId8"/>
                <a:stretch>
                  <a:fillRect l="-189" b="-8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67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882"/>
    </mc:Choice>
    <mc:Fallback>
      <p:transition spd="slow" advTm="10888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0"/>
            <a:ext cx="12192001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Modularity</a:t>
            </a:r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</a:t>
            </a:r>
            <a:endParaRPr lang="fr-F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id="{B8D0EBE1-EFA2-4EAC-B339-0C8C183C407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31999" y="2996141"/>
              <a:ext cx="8127999" cy="1881569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428473205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19112076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9231618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Term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Math. 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Charact</a:t>
                          </a:r>
                          <a:r>
                            <a:rPr lang="fr-FR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89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Modular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Weight </a:t>
                          </a:r>
                          <a14:m>
                            <m:oMath xmlns:m="http://schemas.openxmlformats.org/officeDocument/2006/math"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852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VV </a:t>
                          </a:r>
                          <a:r>
                            <a:rPr lang="fr-FR" dirty="0" err="1"/>
                            <a:t>modular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Multiplier system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151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Jacobi-like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Index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fr-FR" dirty="0"/>
                            <a:t>; indices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69185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Mock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modular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acc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Shadow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38649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id="{B8D0EBE1-EFA2-4EAC-B339-0C8C183C40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482213"/>
                  </p:ext>
                </p:extLst>
              </p:nvPr>
            </p:nvGraphicFramePr>
            <p:xfrm>
              <a:off x="2031999" y="2996141"/>
              <a:ext cx="8127999" cy="188169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428473205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19112076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9231618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Term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Math. 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Charact</a:t>
                          </a:r>
                          <a:r>
                            <a:rPr lang="fr-FR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89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Modular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450" t="-108197" r="-101126" b="-3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8197" r="-899" b="-329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3852422"/>
                      </a:ext>
                    </a:extLst>
                  </a:tr>
                  <a:tr h="3879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VV </a:t>
                          </a:r>
                          <a:r>
                            <a:rPr lang="fr-FR" dirty="0" err="1"/>
                            <a:t>modular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450" t="-198438" r="-101126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98438" r="-899" b="-2140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51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Jacobi-like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450" t="-313115" r="-10112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13115" r="-89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6918570"/>
                      </a:ext>
                    </a:extLst>
                  </a:tr>
                  <a:tr h="3811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Mock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modular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450" t="-400000" r="-101126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00000" r="-899" b="-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38649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0584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0"/>
            <a:ext cx="12192001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Modularity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id="{B8D0EBE1-EFA2-4EAC-B339-0C8C183C40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9602696"/>
                  </p:ext>
                </p:extLst>
              </p:nvPr>
            </p:nvGraphicFramePr>
            <p:xfrm>
              <a:off x="2031999" y="2996141"/>
              <a:ext cx="8127999" cy="1510729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428473205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19112076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9231618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Term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Math. 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Charact</a:t>
                          </a:r>
                          <a:r>
                            <a:rPr lang="fr-FR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89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Modular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Weight </a:t>
                          </a:r>
                          <a14:m>
                            <m:oMath xmlns:m="http://schemas.openxmlformats.org/officeDocument/2006/math"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8524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VV </a:t>
                          </a:r>
                          <a:r>
                            <a:rPr lang="fr-FR" dirty="0" err="1"/>
                            <a:t>modular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Multiplier system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fr-FR" b="0" smtClean="0"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b>
                              </m:sSub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1516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Mock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modular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↔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0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acc>
                                <m:r>
                                  <a:rPr lang="fr-FR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Shadow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38649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id="{B8D0EBE1-EFA2-4EAC-B339-0C8C183C40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9602696"/>
                  </p:ext>
                </p:extLst>
              </p:nvPr>
            </p:nvGraphicFramePr>
            <p:xfrm>
              <a:off x="2031999" y="2996141"/>
              <a:ext cx="8127999" cy="1510729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428473205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119112076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39231618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Term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Math. Object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Charact</a:t>
                          </a:r>
                          <a:r>
                            <a:rPr lang="fr-FR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89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Modular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450" t="-108197" r="-101126" b="-2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08197" r="-899" b="-2295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3852422"/>
                      </a:ext>
                    </a:extLst>
                  </a:tr>
                  <a:tr h="3878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VV </a:t>
                          </a:r>
                          <a:r>
                            <a:rPr lang="fr-FR" dirty="0" err="1"/>
                            <a:t>modular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450" t="-198438" r="-101126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98438" r="-899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151603"/>
                      </a:ext>
                    </a:extLst>
                  </a:tr>
                  <a:tr h="3811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 err="1"/>
                            <a:t>Mock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modular</a:t>
                          </a:r>
                          <a:r>
                            <a:rPr lang="fr-FR" dirty="0"/>
                            <a:t> </a:t>
                          </a:r>
                          <a:r>
                            <a:rPr lang="fr-FR" dirty="0" err="1"/>
                            <a:t>form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0450" t="-303175" r="-101126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03175" r="-899" b="-2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38649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BB6352AA-E45E-4991-8F72-822C171A372D}"/>
              </a:ext>
            </a:extLst>
          </p:cNvPr>
          <p:cNvSpPr txBox="1"/>
          <p:nvPr/>
        </p:nvSpPr>
        <p:spPr>
          <a:xfrm>
            <a:off x="1033272" y="5303520"/>
            <a:ext cx="5925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Modular</a:t>
            </a:r>
            <a:r>
              <a:rPr lang="fr-FR" sz="2400" dirty="0"/>
              <a:t> </a:t>
            </a:r>
            <a:r>
              <a:rPr lang="fr-FR" sz="2400" dirty="0" err="1"/>
              <a:t>forms</a:t>
            </a:r>
            <a:r>
              <a:rPr lang="fr-FR" sz="2400" dirty="0"/>
              <a:t> </a:t>
            </a:r>
            <a:r>
              <a:rPr lang="fr-FR" sz="2400" dirty="0" err="1"/>
              <a:t>offer</a:t>
            </a:r>
            <a:r>
              <a:rPr lang="fr-FR" sz="2400" dirty="0"/>
              <a:t> control on the </a:t>
            </a:r>
            <a:r>
              <a:rPr lang="fr-FR" sz="2400" b="1" dirty="0" err="1">
                <a:solidFill>
                  <a:srgbClr val="7030A0"/>
                </a:solidFill>
              </a:rPr>
              <a:t>growth</a:t>
            </a:r>
            <a:r>
              <a:rPr lang="fr-FR" sz="2400" dirty="0"/>
              <a:t> of </a:t>
            </a:r>
            <a:r>
              <a:rPr lang="fr-FR" sz="2400" dirty="0" err="1"/>
              <a:t>their</a:t>
            </a:r>
            <a:r>
              <a:rPr lang="fr-FR" sz="2400" dirty="0"/>
              <a:t> Fourier coefficients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B2B08EE7-0D32-491D-B0FD-28735BA5570F}"/>
              </a:ext>
            </a:extLst>
          </p:cNvPr>
          <p:cNvSpPr/>
          <p:nvPr/>
        </p:nvSpPr>
        <p:spPr>
          <a:xfrm>
            <a:off x="6949440" y="5513832"/>
            <a:ext cx="731520" cy="4663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60C08FC-4D3C-42C9-96C7-37C9FAB0302C}"/>
                  </a:ext>
                </a:extLst>
              </p:cNvPr>
              <p:cNvSpPr txBox="1"/>
              <p:nvPr/>
            </p:nvSpPr>
            <p:spPr>
              <a:xfrm>
                <a:off x="7680960" y="5041843"/>
                <a:ext cx="4087368" cy="1410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fr-FR" sz="2400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fr-FR" sz="2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fr-FR" sz="2400" b="0" i="1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&lt;0</m:t>
                    </m:r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fr-FR" sz="24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60C08FC-4D3C-42C9-96C7-37C9FAB03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5041843"/>
                <a:ext cx="4087368" cy="1410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07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F7052-F7B5-410E-AB4F-3BF0A6A0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6DADF-45C8-4EB6-A54D-AD3F14CD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dirty="0" err="1"/>
              <a:t>Modularity</a:t>
            </a:r>
            <a:endParaRPr lang="fr-FR" dirty="0"/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dirty="0"/>
              <a:t>DT invariants</a:t>
            </a:r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dirty="0" err="1"/>
              <a:t>Constraining</a:t>
            </a:r>
            <a:r>
              <a:rPr lang="fr-FR" dirty="0"/>
              <a:t> the </a:t>
            </a:r>
            <a:r>
              <a:rPr lang="fr-FR" dirty="0" err="1"/>
              <a:t>generating</a:t>
            </a:r>
            <a:r>
              <a:rPr lang="fr-FR" dirty="0"/>
              <a:t> </a:t>
            </a:r>
            <a:r>
              <a:rPr lang="fr-FR" dirty="0" err="1"/>
              <a:t>function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81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27"/>
    </mc:Choice>
    <mc:Fallback>
      <p:transition spd="slow" advTm="1872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F7052-F7B5-410E-AB4F-3BF0A6A0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6DADF-45C8-4EB6-A54D-AD3F14CD5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b="1" dirty="0" err="1"/>
              <a:t>Modularity</a:t>
            </a:r>
            <a:endParaRPr lang="fr-FR" b="1" dirty="0"/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dirty="0"/>
              <a:t>DT invariants</a:t>
            </a:r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dirty="0" err="1"/>
              <a:t>Constraining</a:t>
            </a:r>
            <a:r>
              <a:rPr lang="fr-FR" dirty="0"/>
              <a:t> the </a:t>
            </a:r>
            <a:r>
              <a:rPr lang="fr-FR" dirty="0" err="1"/>
              <a:t>generating</a:t>
            </a:r>
            <a:r>
              <a:rPr lang="fr-FR" dirty="0"/>
              <a:t> </a:t>
            </a:r>
            <a:r>
              <a:rPr lang="fr-FR" dirty="0" err="1"/>
              <a:t>function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106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1"/>
    </mc:Choice>
    <mc:Fallback>
      <p:transition spd="slow" advTm="16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diagramme, ligne, cercle, Police&#10;&#10;Description générée automatiquement">
            <a:extLst>
              <a:ext uri="{FF2B5EF4-FFF2-40B4-BE49-F238E27FC236}">
                <a16:creationId xmlns:a16="http://schemas.microsoft.com/office/drawing/2014/main" id="{46189B89-E7FA-4E35-9328-6DE202959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62" y="1295379"/>
            <a:ext cx="8096675" cy="213362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0"/>
            <a:ext cx="12192001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Tori,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lattices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the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modular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447FB71-D3B9-47B5-A993-BD5C96A34568}"/>
                  </a:ext>
                </a:extLst>
              </p:cNvPr>
              <p:cNvSpPr txBox="1"/>
              <p:nvPr/>
            </p:nvSpPr>
            <p:spPr>
              <a:xfrm>
                <a:off x="1886931" y="3698954"/>
                <a:ext cx="84181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brk m:alnAt="7"/>
                      </m:rPr>
                      <a:rPr lang="fr-FR" sz="3200" i="1">
                        <a:latin typeface="Cambria Math" panose="02040503050406030204" pitchFamily="18" charset="0"/>
                      </a:rPr>
                      <m:t>ℍ</m:t>
                    </m:r>
                  </m:oMath>
                </a14:m>
                <a:r>
                  <a:rPr lang="fr-FR" sz="3200" dirty="0"/>
                  <a:t> </a:t>
                </a:r>
                <a:r>
                  <a:rPr lang="fr-FR" sz="3200" dirty="0" err="1"/>
                  <a:t>is</a:t>
                </a:r>
                <a:r>
                  <a:rPr lang="fr-FR" sz="3200" dirty="0"/>
                  <a:t> a </a:t>
                </a:r>
                <a:r>
                  <a:rPr lang="fr-FR" sz="3200" dirty="0" err="1"/>
                  <a:t>modulus</a:t>
                </a:r>
                <a:r>
                  <a:rPr lang="fr-FR" sz="3200" dirty="0"/>
                  <a:t> of the torus (</a:t>
                </a:r>
                <a:r>
                  <a:rPr lang="fr-FR" sz="3200" dirty="0" err="1"/>
                  <a:t>with</a:t>
                </a:r>
                <a:r>
                  <a:rPr lang="fr-FR" sz="3200" dirty="0"/>
                  <a:t>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ℑ</m:t>
                    </m:r>
                    <m:d>
                      <m:d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&gt;0).</m:t>
                    </m:r>
                  </m:oMath>
                </a14:m>
                <a:r>
                  <a:rPr lang="fr-FR" sz="3200" dirty="0"/>
                  <a:t> </a:t>
                </a: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447FB71-D3B9-47B5-A993-BD5C96A34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31" y="3698954"/>
                <a:ext cx="8418136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>
            <a:extLst>
              <a:ext uri="{FF2B5EF4-FFF2-40B4-BE49-F238E27FC236}">
                <a16:creationId xmlns:a16="http://schemas.microsoft.com/office/drawing/2014/main" id="{9450C6F7-CC13-4420-965E-E4D743528204}"/>
              </a:ext>
            </a:extLst>
          </p:cNvPr>
          <p:cNvSpPr txBox="1"/>
          <p:nvPr/>
        </p:nvSpPr>
        <p:spPr>
          <a:xfrm>
            <a:off x="6937539" y="4236752"/>
            <a:ext cx="462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Keeps</a:t>
            </a:r>
            <a:r>
              <a:rPr lang="fr-FR" sz="3200" dirty="0"/>
              <a:t> the torus invariant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659132ED-27AE-4A87-8A28-30C5B0C08D8C}"/>
                  </a:ext>
                </a:extLst>
              </p:cNvPr>
              <p:cNvSpPr/>
              <p:nvPr/>
            </p:nvSpPr>
            <p:spPr>
              <a:xfrm>
                <a:off x="4611942" y="5340538"/>
                <a:ext cx="2208316" cy="10696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fr-FR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659132ED-27AE-4A87-8A28-30C5B0C08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942" y="5340538"/>
                <a:ext cx="2208316" cy="106968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Nuage 13">
            <a:extLst>
              <a:ext uri="{FF2B5EF4-FFF2-40B4-BE49-F238E27FC236}">
                <a16:creationId xmlns:a16="http://schemas.microsoft.com/office/drawing/2014/main" id="{8F8BF8BF-3A69-492C-91BF-304D03DBB644}"/>
              </a:ext>
            </a:extLst>
          </p:cNvPr>
          <p:cNvSpPr/>
          <p:nvPr/>
        </p:nvSpPr>
        <p:spPr>
          <a:xfrm>
            <a:off x="11566689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578722F-7E1C-4D98-AC09-F613C15F5A92}"/>
              </a:ext>
            </a:extLst>
          </p:cNvPr>
          <p:cNvSpPr txBox="1"/>
          <p:nvPr/>
        </p:nvSpPr>
        <p:spPr>
          <a:xfrm>
            <a:off x="6937539" y="4811715"/>
            <a:ext cx="4629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Preserves</a:t>
            </a:r>
            <a:r>
              <a:rPr lang="fr-FR" sz="3200" dirty="0"/>
              <a:t> the orientation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BFFE6C0-0AC0-47FA-B23F-D70F87D9C30F}"/>
                  </a:ext>
                </a:extLst>
              </p:cNvPr>
              <p:cNvSpPr txBox="1"/>
              <p:nvPr/>
            </p:nvSpPr>
            <p:spPr>
              <a:xfrm>
                <a:off x="2233104" y="4558190"/>
                <a:ext cx="1690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𝑆𝐿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(2,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BFFE6C0-0AC0-47FA-B23F-D70F87D9C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04" y="4558190"/>
                <a:ext cx="169025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0206937-A11B-4857-B492-2B087F2092DD}"/>
                  </a:ext>
                </a:extLst>
              </p:cNvPr>
              <p:cNvSpPr txBox="1"/>
              <p:nvPr/>
            </p:nvSpPr>
            <p:spPr>
              <a:xfrm>
                <a:off x="724597" y="4373843"/>
                <a:ext cx="1844820" cy="819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0206937-A11B-4857-B492-2B087F209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97" y="4373843"/>
                <a:ext cx="1844820" cy="8195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9A8C8D18-B7C0-472B-BFFB-F3BD3DDF1BCD}"/>
              </a:ext>
            </a:extLst>
          </p:cNvPr>
          <p:cNvSpPr txBox="1"/>
          <p:nvPr/>
        </p:nvSpPr>
        <p:spPr>
          <a:xfrm>
            <a:off x="4197920" y="4587064"/>
            <a:ext cx="333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</a:rPr>
              <a:t>The </a:t>
            </a:r>
            <a:r>
              <a:rPr lang="fr-FR" sz="2800" dirty="0" err="1">
                <a:solidFill>
                  <a:srgbClr val="0070C0"/>
                </a:solidFill>
              </a:rPr>
              <a:t>modular</a:t>
            </a:r>
            <a:r>
              <a:rPr lang="fr-FR" sz="2800" dirty="0">
                <a:solidFill>
                  <a:srgbClr val="0070C0"/>
                </a:solidFill>
              </a:rPr>
              <a:t> group</a:t>
            </a:r>
          </a:p>
        </p:txBody>
      </p:sp>
      <p:sp>
        <p:nvSpPr>
          <p:cNvPr id="3" name="Phylactère : pensées 2">
            <a:extLst>
              <a:ext uri="{FF2B5EF4-FFF2-40B4-BE49-F238E27FC236}">
                <a16:creationId xmlns:a16="http://schemas.microsoft.com/office/drawing/2014/main" id="{772322D3-8B59-422B-9F6D-B7AF7E0225F1}"/>
              </a:ext>
            </a:extLst>
          </p:cNvPr>
          <p:cNvSpPr/>
          <p:nvPr/>
        </p:nvSpPr>
        <p:spPr>
          <a:xfrm>
            <a:off x="8116478" y="5565387"/>
            <a:ext cx="2890887" cy="998435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Modularity</a:t>
            </a:r>
            <a:r>
              <a:rPr lang="fr-FR" sz="2400" dirty="0"/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10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09"/>
    </mc:Choice>
    <mc:Fallback>
      <p:transition spd="slow" advTm="55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12" grpId="0"/>
      <p:bldP spid="2" grpId="0"/>
      <p:bldP spid="11" grpId="0"/>
      <p:bldP spid="13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3F346FE5-9851-437B-BC4F-9E161C4A67FA}"/>
                  </a:ext>
                </a:extLst>
              </p:cNvPr>
              <p:cNvSpPr/>
              <p:nvPr/>
            </p:nvSpPr>
            <p:spPr>
              <a:xfrm>
                <a:off x="3465576" y="5838247"/>
                <a:ext cx="5687565" cy="103822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 err="1"/>
                  <a:t>Modular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forms</a:t>
                </a:r>
                <a:r>
                  <a:rPr lang="fr-FR" sz="2400" dirty="0"/>
                  <a:t> of </a:t>
                </a:r>
                <a:r>
                  <a:rPr lang="fr-FR" sz="2400" dirty="0" err="1"/>
                  <a:t>fixed</a:t>
                </a:r>
                <a:r>
                  <a:rPr lang="fr-FR" sz="2400" dirty="0"/>
                  <a:t> </a:t>
                </a:r>
                <a:r>
                  <a:rPr lang="fr-FR" sz="2400" dirty="0" err="1"/>
                  <a:t>weight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form</a:t>
                </a:r>
                <a:r>
                  <a:rPr lang="fr-FR" sz="2400" dirty="0"/>
                  <a:t> a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finite</a:t>
                </a:r>
                <a:r>
                  <a:rPr lang="fr-FR" sz="2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dimensional</a:t>
                </a:r>
                <a:r>
                  <a:rPr lang="fr-FR" sz="2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vector</a:t>
                </a:r>
                <a:r>
                  <a:rPr lang="fr-FR" sz="2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space</a:t>
                </a:r>
                <a:r>
                  <a:rPr lang="fr-FR" sz="2400" dirty="0"/>
                  <a:t>.</a:t>
                </a:r>
              </a:p>
            </p:txBody>
          </p:sp>
        </mc:Choice>
        <mc:Fallback xmlns="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3F346FE5-9851-437B-BC4F-9E161C4A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576" y="5838247"/>
                <a:ext cx="5687565" cy="1038225"/>
              </a:xfrm>
              <a:prstGeom prst="roundRect">
                <a:avLst/>
              </a:prstGeo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0"/>
            <a:ext cx="12192001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Modular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forms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432162E-4C5C-4941-BE61-4412A51EBA87}"/>
              </a:ext>
            </a:extLst>
          </p:cNvPr>
          <p:cNvCxnSpPr>
            <a:cxnSpLocks/>
          </p:cNvCxnSpPr>
          <p:nvPr/>
        </p:nvCxnSpPr>
        <p:spPr>
          <a:xfrm>
            <a:off x="7572375" y="1171575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CBA790C-4406-4E03-9A49-F5C23594342A}"/>
              </a:ext>
            </a:extLst>
          </p:cNvPr>
          <p:cNvSpPr/>
          <p:nvPr/>
        </p:nvSpPr>
        <p:spPr>
          <a:xfrm>
            <a:off x="7572375" y="1171575"/>
            <a:ext cx="4619614" cy="695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Characterestics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BBEF5-F315-40A7-923E-567FABE69ABE}"/>
              </a:ext>
            </a:extLst>
          </p:cNvPr>
          <p:cNvSpPr/>
          <p:nvPr/>
        </p:nvSpPr>
        <p:spPr>
          <a:xfrm>
            <a:off x="-2" y="1171575"/>
            <a:ext cx="7572363" cy="695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510262F-346C-450C-BEC1-2AB8688DBD63}"/>
                  </a:ext>
                </a:extLst>
              </p:cNvPr>
              <p:cNvSpPr txBox="1"/>
              <p:nvPr/>
            </p:nvSpPr>
            <p:spPr>
              <a:xfrm>
                <a:off x="2299001" y="1928430"/>
                <a:ext cx="3458432" cy="660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     :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ℍ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ℂ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mr>
                      <m:m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</m:m>
                  </m:oMath>
                </a14:m>
                <a:r>
                  <a:rPr lang="fr-FR" sz="2000" dirty="0"/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holomorphic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510262F-346C-450C-BEC1-2AB8688DB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001" y="1928430"/>
                <a:ext cx="3458432" cy="6601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F82408-043B-472E-A597-DFEE3258AA00}"/>
                  </a:ext>
                </a:extLst>
              </p:cNvPr>
              <p:cNvSpPr txBox="1"/>
              <p:nvPr/>
            </p:nvSpPr>
            <p:spPr>
              <a:xfrm>
                <a:off x="2197677" y="3235584"/>
                <a:ext cx="4248150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F82408-043B-472E-A597-DFEE3258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677" y="3235584"/>
                <a:ext cx="4248150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5928EFD-6238-4A8F-B719-10D3F89334ED}"/>
                  </a:ext>
                </a:extLst>
              </p:cNvPr>
              <p:cNvSpPr txBox="1"/>
              <p:nvPr/>
            </p:nvSpPr>
            <p:spPr>
              <a:xfrm>
                <a:off x="7572361" y="3514725"/>
                <a:ext cx="424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b="1" dirty="0" err="1">
                    <a:solidFill>
                      <a:srgbClr val="FF0000"/>
                    </a:solidFill>
                  </a:rPr>
                  <a:t>weight</a:t>
                </a:r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5928EFD-6238-4A8F-B719-10D3F893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61" y="3514725"/>
                <a:ext cx="4248150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FE8E47-86BB-40D0-8B9E-895038068ECE}"/>
                  </a:ext>
                </a:extLst>
              </p:cNvPr>
              <p:cNvSpPr txBox="1"/>
              <p:nvPr/>
            </p:nvSpPr>
            <p:spPr>
              <a:xfrm>
                <a:off x="2093624" y="4148949"/>
                <a:ext cx="4248147" cy="1145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2400" b="0" dirty="0"/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FE8E47-86BB-40D0-8B9E-89503806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24" y="4148949"/>
                <a:ext cx="4248147" cy="11451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e 14">
            <a:extLst>
              <a:ext uri="{FF2B5EF4-FFF2-40B4-BE49-F238E27FC236}">
                <a16:creationId xmlns:a16="http://schemas.microsoft.com/office/drawing/2014/main" id="{CEBE9A55-AE33-4A93-B33E-E5BBFFF90C9F}"/>
              </a:ext>
            </a:extLst>
          </p:cNvPr>
          <p:cNvGrpSpPr/>
          <p:nvPr/>
        </p:nvGrpSpPr>
        <p:grpSpPr>
          <a:xfrm>
            <a:off x="258644" y="4518540"/>
            <a:ext cx="2768835" cy="1838820"/>
            <a:chOff x="258644" y="4518540"/>
            <a:chExt cx="2768835" cy="1838820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8CE73DB-49F6-465B-AFF8-1640E33F2DFE}"/>
                </a:ext>
              </a:extLst>
            </p:cNvPr>
            <p:cNvSpPr txBox="1"/>
            <p:nvPr/>
          </p:nvSpPr>
          <p:spPr>
            <a:xfrm>
              <a:off x="495300" y="4518540"/>
              <a:ext cx="2295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Modular </a:t>
              </a:r>
              <a:r>
                <a:rPr lang="fr-FR" dirty="0" err="1"/>
                <a:t>forms</a:t>
              </a:r>
              <a:r>
                <a:rPr lang="fr-FR" dirty="0"/>
                <a:t> have a Fourier expansion:</a:t>
              </a: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F620DB93-49CE-486E-81D9-09950B4E1E08}"/>
                </a:ext>
              </a:extLst>
            </p:cNvPr>
            <p:cNvCxnSpPr>
              <a:cxnSpLocks/>
              <a:stCxn id="9" idx="2"/>
              <a:endCxn id="13" idx="0"/>
            </p:cNvCxnSpPr>
            <p:nvPr/>
          </p:nvCxnSpPr>
          <p:spPr>
            <a:xfrm flipH="1">
              <a:off x="1643062" y="5164871"/>
              <a:ext cx="1" cy="7305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817910ED-A774-4A21-AFF5-4D8CD941951C}"/>
                    </a:ext>
                  </a:extLst>
                </p:cNvPr>
                <p:cNvSpPr txBox="1"/>
                <p:nvPr/>
              </p:nvSpPr>
              <p:spPr>
                <a:xfrm>
                  <a:off x="258644" y="5895439"/>
                  <a:ext cx="2768835" cy="4619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817910ED-A774-4A21-AFF5-4D8CD9419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44" y="5895439"/>
                  <a:ext cx="2768835" cy="4619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Nuage 13">
            <a:extLst>
              <a:ext uri="{FF2B5EF4-FFF2-40B4-BE49-F238E27FC236}">
                <a16:creationId xmlns:a16="http://schemas.microsoft.com/office/drawing/2014/main" id="{DB203BB5-E444-4A30-B2A7-499B77F0BA89}"/>
              </a:ext>
            </a:extLst>
          </p:cNvPr>
          <p:cNvSpPr/>
          <p:nvPr/>
        </p:nvSpPr>
        <p:spPr>
          <a:xfrm>
            <a:off x="11575833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00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97"/>
    </mc:Choice>
    <mc:Fallback>
      <p:transition spd="slow" advTm="82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1.85185E-6 L -0.17539 -0.0046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324 L -0.00157 0.00324 C -0.01394 0.00371 -0.02631 0.00348 -0.03855 0.0051 C -0.04089 0.00556 -0.04297 0.00926 -0.04532 0.00926 L -0.05196 0.00926 " pathEditMode="relative" ptsTypes="AAAAA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5" grpId="1"/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0"/>
            <a:ext cx="12192001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Mock</a:t>
            </a:r>
            <a:r>
              <a:rPr lang="fr-FR" sz="32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u="sng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modular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Modular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forms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432162E-4C5C-4941-BE61-4412A51EBA87}"/>
              </a:ext>
            </a:extLst>
          </p:cNvPr>
          <p:cNvCxnSpPr>
            <a:cxnSpLocks/>
          </p:cNvCxnSpPr>
          <p:nvPr/>
        </p:nvCxnSpPr>
        <p:spPr>
          <a:xfrm>
            <a:off x="7572375" y="1171575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CBA790C-4406-4E03-9A49-F5C23594342A}"/>
              </a:ext>
            </a:extLst>
          </p:cNvPr>
          <p:cNvSpPr/>
          <p:nvPr/>
        </p:nvSpPr>
        <p:spPr>
          <a:xfrm>
            <a:off x="7572375" y="1171575"/>
            <a:ext cx="4619614" cy="695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Characterestics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BBEF5-F315-40A7-923E-567FABE69ABE}"/>
              </a:ext>
            </a:extLst>
          </p:cNvPr>
          <p:cNvSpPr/>
          <p:nvPr/>
        </p:nvSpPr>
        <p:spPr>
          <a:xfrm>
            <a:off x="-2" y="1171575"/>
            <a:ext cx="7572363" cy="695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F82408-043B-472E-A597-DFEE3258AA00}"/>
                  </a:ext>
                </a:extLst>
              </p:cNvPr>
              <p:cNvSpPr txBox="1"/>
              <p:nvPr/>
            </p:nvSpPr>
            <p:spPr>
              <a:xfrm>
                <a:off x="1200148" y="3495675"/>
                <a:ext cx="6286497" cy="75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fr-F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F82408-043B-472E-A597-DFEE3258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48" y="3495675"/>
                <a:ext cx="6286497" cy="7585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5928EFD-6238-4A8F-B719-10D3F89334ED}"/>
                  </a:ext>
                </a:extLst>
              </p:cNvPr>
              <p:cNvSpPr txBox="1"/>
              <p:nvPr/>
            </p:nvSpPr>
            <p:spPr>
              <a:xfrm>
                <a:off x="7572361" y="3514655"/>
                <a:ext cx="42481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b="1" dirty="0" err="1"/>
                  <a:t>weight</a:t>
                </a:r>
                <a:r>
                  <a:rPr lang="fr-FR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b="1" dirty="0" err="1">
                    <a:solidFill>
                      <a:srgbClr val="7030A0"/>
                    </a:solidFill>
                  </a:rPr>
                  <a:t>shadow</a:t>
                </a:r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5928EFD-6238-4A8F-B719-10D3F893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61" y="3514655"/>
                <a:ext cx="4248150" cy="646331"/>
              </a:xfrm>
              <a:prstGeom prst="rect">
                <a:avLst/>
              </a:prstGeom>
              <a:blipFill>
                <a:blip r:embed="rId5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3F346FE5-9851-437B-BC4F-9E161C4A67FA}"/>
                  </a:ext>
                </a:extLst>
              </p:cNvPr>
              <p:cNvSpPr/>
              <p:nvPr/>
            </p:nvSpPr>
            <p:spPr>
              <a:xfrm>
                <a:off x="2660904" y="5819775"/>
                <a:ext cx="7485507" cy="1038225"/>
              </a:xfrm>
              <a:prstGeom prst="round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 err="1">
                    <a:solidFill>
                      <a:schemeClr val="tx1"/>
                    </a:solidFill>
                  </a:rPr>
                  <a:t>Two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mock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modular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forms</a:t>
                </a:r>
                <a:r>
                  <a:rPr lang="fr-FR" sz="2400" dirty="0">
                    <a:solidFill>
                      <a:schemeClr val="tx1"/>
                    </a:solidFill>
                  </a:rPr>
                  <a:t> of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fixed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weight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and shadow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are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related</a:t>
                </a:r>
                <a:r>
                  <a:rPr lang="fr-FR" sz="2400" dirty="0">
                    <a:solidFill>
                      <a:schemeClr val="tx1"/>
                    </a:solidFill>
                  </a:rPr>
                  <a:t> by a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modular</a:t>
                </a:r>
                <a:r>
                  <a:rPr lang="fr-FR" sz="2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form</a:t>
                </a:r>
                <a:r>
                  <a:rPr lang="fr-FR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3F346FE5-9851-437B-BC4F-9E161C4A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904" y="5819775"/>
                <a:ext cx="7485507" cy="1038225"/>
              </a:xfrm>
              <a:prstGeom prst="roundRect">
                <a:avLst/>
              </a:prstGeom>
              <a:blipFill>
                <a:blip r:embed="rId6"/>
                <a:stretch>
                  <a:fillRect b="-232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88CE73DB-49F6-465B-AFF8-1640E33F2DFE}"/>
              </a:ext>
            </a:extLst>
          </p:cNvPr>
          <p:cNvSpPr txBox="1"/>
          <p:nvPr/>
        </p:nvSpPr>
        <p:spPr>
          <a:xfrm>
            <a:off x="0" y="4595419"/>
            <a:ext cx="254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They</a:t>
            </a:r>
            <a:r>
              <a:rPr lang="fr-FR" dirty="0"/>
              <a:t> have a </a:t>
            </a:r>
            <a:r>
              <a:rPr lang="fr-FR" b="1" dirty="0" err="1">
                <a:solidFill>
                  <a:srgbClr val="7030A0"/>
                </a:solidFill>
              </a:rPr>
              <a:t>completion</a:t>
            </a:r>
            <a:r>
              <a:rPr lang="fr-F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FE8E47-86BB-40D0-8B9E-895038068ECE}"/>
                  </a:ext>
                </a:extLst>
              </p:cNvPr>
              <p:cNvSpPr txBox="1"/>
              <p:nvPr/>
            </p:nvSpPr>
            <p:spPr>
              <a:xfrm>
                <a:off x="2419350" y="4417774"/>
                <a:ext cx="5248270" cy="724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FE8E47-86BB-40D0-8B9E-89503806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417774"/>
                <a:ext cx="5248270" cy="7246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C0715166-04A4-49C0-B98E-A221D4CE7B4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76975" y="2563269"/>
            <a:ext cx="1952625" cy="1110994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9C3B621E-F464-4399-9668-1B27C76D7C01}"/>
                  </a:ext>
                </a:extLst>
              </p:cNvPr>
              <p:cNvSpPr txBox="1"/>
              <p:nvPr/>
            </p:nvSpPr>
            <p:spPr>
              <a:xfrm>
                <a:off x="8229600" y="2373441"/>
                <a:ext cx="29146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fr-F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err="1">
                    <a:solidFill>
                      <a:srgbClr val="7030A0"/>
                    </a:solidFill>
                  </a:rPr>
                  <a:t>Modular</a:t>
                </a:r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err="1">
                    <a:solidFill>
                      <a:srgbClr val="7030A0"/>
                    </a:solidFill>
                  </a:rPr>
                  <a:t>form</a:t>
                </a:r>
                <a:r>
                  <a:rPr lang="fr-FR" dirty="0">
                    <a:solidFill>
                      <a:srgbClr val="7030A0"/>
                    </a:solidFill>
                  </a:rPr>
                  <a:t> of </a:t>
                </a:r>
                <a:r>
                  <a:rPr lang="fr-FR" dirty="0" err="1">
                    <a:solidFill>
                      <a:srgbClr val="7030A0"/>
                    </a:solidFill>
                  </a:rPr>
                  <a:t>weight</a:t>
                </a:r>
                <a:r>
                  <a:rPr lang="fr-FR" dirty="0">
                    <a:solidFill>
                      <a:srgbClr val="7030A0"/>
                    </a:solidFill>
                  </a:rPr>
                  <a:t> 2-k</a:t>
                </a:r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9C3B621E-F464-4399-9668-1B27C76D7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373441"/>
                <a:ext cx="2914644" cy="646331"/>
              </a:xfrm>
              <a:prstGeom prst="rect">
                <a:avLst/>
              </a:prstGeom>
              <a:blipFill>
                <a:blip r:embed="rId8"/>
                <a:stretch>
                  <a:fillRect l="-1674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7ACE04A-5972-4BB0-A9FD-EF7A7CDD59B4}"/>
                  </a:ext>
                </a:extLst>
              </p:cNvPr>
              <p:cNvSpPr txBox="1"/>
              <p:nvPr/>
            </p:nvSpPr>
            <p:spPr>
              <a:xfrm>
                <a:off x="297481" y="1954474"/>
                <a:ext cx="2831796" cy="546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: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ℍ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mr>
                      <m:m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</m:m>
                  </m:oMath>
                </a14:m>
                <a:r>
                  <a:rPr lang="fr-FR" sz="1600" dirty="0">
                    <a:solidFill>
                      <a:schemeClr val="tx1"/>
                    </a:solidFill>
                  </a:rPr>
                  <a:t> holomorphic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47ACE04A-5972-4BB0-A9FD-EF7A7CDD5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1" y="1954474"/>
                <a:ext cx="2831796" cy="546625"/>
              </a:xfrm>
              <a:prstGeom prst="rect">
                <a:avLst/>
              </a:prstGeom>
              <a:blipFill>
                <a:blip r:embed="rId9"/>
                <a:stretch>
                  <a:fillRect l="-216" b="-8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Nuage 15">
            <a:extLst>
              <a:ext uri="{FF2B5EF4-FFF2-40B4-BE49-F238E27FC236}">
                <a16:creationId xmlns:a16="http://schemas.microsoft.com/office/drawing/2014/main" id="{DBCF759F-05FF-44AE-A829-3996A7695E6B}"/>
              </a:ext>
            </a:extLst>
          </p:cNvPr>
          <p:cNvSpPr/>
          <p:nvPr/>
        </p:nvSpPr>
        <p:spPr>
          <a:xfrm>
            <a:off x="11575833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35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195"/>
    </mc:Choice>
    <mc:Fallback>
      <p:transition spd="slow" advTm="81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 animBg="1"/>
      <p:bldP spid="9" grpId="0"/>
      <p:bldP spid="11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EBCE2A-C657-42E7-984C-EE818E61576E}"/>
              </a:ext>
            </a:extLst>
          </p:cNvPr>
          <p:cNvSpPr/>
          <p:nvPr/>
        </p:nvSpPr>
        <p:spPr>
          <a:xfrm>
            <a:off x="-1" y="0"/>
            <a:ext cx="12192001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Depth</a:t>
            </a:r>
            <a:r>
              <a:rPr lang="fr-FR" sz="32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Mock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modular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Modular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forms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432162E-4C5C-4941-BE61-4412A51EBA87}"/>
              </a:ext>
            </a:extLst>
          </p:cNvPr>
          <p:cNvCxnSpPr>
            <a:cxnSpLocks/>
          </p:cNvCxnSpPr>
          <p:nvPr/>
        </p:nvCxnSpPr>
        <p:spPr>
          <a:xfrm>
            <a:off x="7572375" y="1171575"/>
            <a:ext cx="0" cy="464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CBA790C-4406-4E03-9A49-F5C23594342A}"/>
              </a:ext>
            </a:extLst>
          </p:cNvPr>
          <p:cNvSpPr/>
          <p:nvPr/>
        </p:nvSpPr>
        <p:spPr>
          <a:xfrm>
            <a:off x="7572375" y="1171575"/>
            <a:ext cx="4619614" cy="695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Characterestics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BBEF5-F315-40A7-923E-567FABE69ABE}"/>
              </a:ext>
            </a:extLst>
          </p:cNvPr>
          <p:cNvSpPr/>
          <p:nvPr/>
        </p:nvSpPr>
        <p:spPr>
          <a:xfrm>
            <a:off x="-2" y="1171575"/>
            <a:ext cx="7572363" cy="695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Properties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F82408-043B-472E-A597-DFEE3258AA00}"/>
                  </a:ext>
                </a:extLst>
              </p:cNvPr>
              <p:cNvSpPr txBox="1"/>
              <p:nvPr/>
            </p:nvSpPr>
            <p:spPr>
              <a:xfrm>
                <a:off x="1200148" y="3495675"/>
                <a:ext cx="6286497" cy="758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>
                        <a:rPr lang="fr-FR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fr-F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fr-FR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fr-FR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DF82408-043B-472E-A597-DFEE3258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48" y="3495675"/>
                <a:ext cx="6286497" cy="7585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5928EFD-6238-4A8F-B719-10D3F89334ED}"/>
                  </a:ext>
                </a:extLst>
              </p:cNvPr>
              <p:cNvSpPr txBox="1"/>
              <p:nvPr/>
            </p:nvSpPr>
            <p:spPr>
              <a:xfrm>
                <a:off x="7572361" y="3514655"/>
                <a:ext cx="42481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b="1" dirty="0" err="1"/>
                  <a:t>weight</a:t>
                </a:r>
                <a:r>
                  <a:rPr lang="fr-FR" dirty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the </a:t>
                </a:r>
                <a:r>
                  <a:rPr lang="fr-FR" b="1" dirty="0" err="1">
                    <a:solidFill>
                      <a:srgbClr val="7030A0"/>
                    </a:solidFill>
                  </a:rPr>
                  <a:t>shadow</a:t>
                </a:r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F5928EFD-6238-4A8F-B719-10D3F893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61" y="3514655"/>
                <a:ext cx="4248150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3F346FE5-9851-437B-BC4F-9E161C4A67FA}"/>
                  </a:ext>
                </a:extLst>
              </p:cNvPr>
              <p:cNvSpPr/>
              <p:nvPr/>
            </p:nvSpPr>
            <p:spPr>
              <a:xfrm>
                <a:off x="2660904" y="5819775"/>
                <a:ext cx="7485507" cy="1038225"/>
              </a:xfrm>
              <a:prstGeom prst="round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400" dirty="0">
                    <a:solidFill>
                      <a:schemeClr val="tx1"/>
                    </a:solidFill>
                  </a:rPr>
                  <a:t>Two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mock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modular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forms</a:t>
                </a:r>
                <a:r>
                  <a:rPr lang="fr-FR" sz="2400" dirty="0">
                    <a:solidFill>
                      <a:schemeClr val="tx1"/>
                    </a:solidFill>
                  </a:rPr>
                  <a:t> of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fixed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weight</a:t>
                </a:r>
                <a:r>
                  <a:rPr lang="fr-FR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and shadow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fr-FR" sz="2400" dirty="0">
                    <a:solidFill>
                      <a:schemeClr val="tx1"/>
                    </a:solidFill>
                  </a:rPr>
                  <a:t> are </a:t>
                </a:r>
                <a:r>
                  <a:rPr lang="fr-FR" sz="2400" dirty="0" err="1">
                    <a:solidFill>
                      <a:schemeClr val="tx1"/>
                    </a:solidFill>
                  </a:rPr>
                  <a:t>related</a:t>
                </a:r>
                <a:r>
                  <a:rPr lang="fr-FR" sz="2400" dirty="0">
                    <a:solidFill>
                      <a:schemeClr val="tx1"/>
                    </a:solidFill>
                  </a:rPr>
                  <a:t> by a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modular</a:t>
                </a:r>
                <a:r>
                  <a:rPr lang="fr-FR" sz="2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</a:rPr>
                  <a:t>form</a:t>
                </a:r>
                <a:r>
                  <a:rPr lang="fr-FR" sz="2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3F346FE5-9851-437B-BC4F-9E161C4A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904" y="5819775"/>
                <a:ext cx="7485507" cy="1038225"/>
              </a:xfrm>
              <a:prstGeom prst="roundRect">
                <a:avLst/>
              </a:prstGeom>
              <a:blipFill>
                <a:blip r:embed="rId5"/>
                <a:stretch>
                  <a:fillRect b="-2326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88CE73DB-49F6-465B-AFF8-1640E33F2DFE}"/>
              </a:ext>
            </a:extLst>
          </p:cNvPr>
          <p:cNvSpPr txBox="1"/>
          <p:nvPr/>
        </p:nvSpPr>
        <p:spPr>
          <a:xfrm>
            <a:off x="0" y="4595419"/>
            <a:ext cx="254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They</a:t>
            </a:r>
            <a:r>
              <a:rPr lang="fr-FR" dirty="0"/>
              <a:t> have a </a:t>
            </a:r>
            <a:r>
              <a:rPr lang="fr-FR" b="1" dirty="0" err="1">
                <a:solidFill>
                  <a:srgbClr val="7030A0"/>
                </a:solidFill>
              </a:rPr>
              <a:t>completion</a:t>
            </a:r>
            <a:r>
              <a:rPr lang="fr-F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FE8E47-86BB-40D0-8B9E-895038068ECE}"/>
                  </a:ext>
                </a:extLst>
              </p:cNvPr>
              <p:cNvSpPr txBox="1"/>
              <p:nvPr/>
            </p:nvSpPr>
            <p:spPr>
              <a:xfrm>
                <a:off x="2419350" y="4417774"/>
                <a:ext cx="5248270" cy="724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FE8E47-86BB-40D0-8B9E-89503806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417774"/>
                <a:ext cx="5248270" cy="7246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C0715166-04A4-49C0-B98E-A221D4CE7B4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76975" y="2563269"/>
            <a:ext cx="1952625" cy="1110994"/>
          </a:xfrm>
          <a:prstGeom prst="curved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9C3B621E-F464-4399-9668-1B27C76D7C01}"/>
                  </a:ext>
                </a:extLst>
              </p:cNvPr>
              <p:cNvSpPr txBox="1"/>
              <p:nvPr/>
            </p:nvSpPr>
            <p:spPr>
              <a:xfrm>
                <a:off x="8229600" y="2373441"/>
                <a:ext cx="29146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fr-FR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err="1">
                    <a:solidFill>
                      <a:srgbClr val="7030A0"/>
                    </a:solidFill>
                  </a:rPr>
                  <a:t>Modular</a:t>
                </a:r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err="1">
                    <a:solidFill>
                      <a:srgbClr val="7030A0"/>
                    </a:solidFill>
                  </a:rPr>
                  <a:t>form</a:t>
                </a:r>
                <a:r>
                  <a:rPr lang="fr-FR" dirty="0">
                    <a:solidFill>
                      <a:srgbClr val="7030A0"/>
                    </a:solidFill>
                  </a:rPr>
                  <a:t> of </a:t>
                </a:r>
                <a:r>
                  <a:rPr lang="fr-FR" dirty="0" err="1">
                    <a:solidFill>
                      <a:srgbClr val="7030A0"/>
                    </a:solidFill>
                  </a:rPr>
                  <a:t>weight</a:t>
                </a:r>
                <a:r>
                  <a:rPr lang="fr-FR" dirty="0">
                    <a:solidFill>
                      <a:srgbClr val="7030A0"/>
                    </a:solidFill>
                  </a:rPr>
                  <a:t> 2-k</a:t>
                </a:r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9C3B621E-F464-4399-9668-1B27C76D7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373441"/>
                <a:ext cx="2914644" cy="646331"/>
              </a:xfrm>
              <a:prstGeom prst="rect">
                <a:avLst/>
              </a:prstGeom>
              <a:blipFill>
                <a:blip r:embed="rId7"/>
                <a:stretch>
                  <a:fillRect l="-1674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0C36A5E-1079-443E-A4A6-A1E9E1B94D16}"/>
                  </a:ext>
                </a:extLst>
              </p:cNvPr>
              <p:cNvSpPr txBox="1"/>
              <p:nvPr/>
            </p:nvSpPr>
            <p:spPr>
              <a:xfrm>
                <a:off x="297481" y="1954474"/>
                <a:ext cx="2831796" cy="546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: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ℍ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ℂ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mr>
                      <m:mr>
                        <m:e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→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fr-F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mr>
                    </m:m>
                  </m:oMath>
                </a14:m>
                <a:r>
                  <a:rPr lang="fr-FR" sz="1600" dirty="0">
                    <a:solidFill>
                      <a:schemeClr val="tx1"/>
                    </a:solidFill>
                  </a:rPr>
                  <a:t> holomorphic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30C36A5E-1079-443E-A4A6-A1E9E1B94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1" y="1954474"/>
                <a:ext cx="2831796" cy="546625"/>
              </a:xfrm>
              <a:prstGeom prst="rect">
                <a:avLst/>
              </a:prstGeom>
              <a:blipFill>
                <a:blip r:embed="rId8"/>
                <a:stretch>
                  <a:fillRect l="-216" b="-89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Nuage 13">
            <a:extLst>
              <a:ext uri="{FF2B5EF4-FFF2-40B4-BE49-F238E27FC236}">
                <a16:creationId xmlns:a16="http://schemas.microsoft.com/office/drawing/2014/main" id="{F80E4F2B-28AF-432E-9A6A-8FE0C8690C4C}"/>
              </a:ext>
            </a:extLst>
          </p:cNvPr>
          <p:cNvSpPr/>
          <p:nvPr/>
        </p:nvSpPr>
        <p:spPr>
          <a:xfrm>
            <a:off x="11575833" y="6410226"/>
            <a:ext cx="625311" cy="447773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3555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15"/>
    </mc:Choice>
    <mc:Fallback>
      <p:transition spd="slow" advTm="921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4.1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1|0.1|0.1|0.2|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4|29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4|29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4|29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3.4|2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7.3|10.4|19.5|9.1|6.5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12.5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9.7|14.4|1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24.6|11.3|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9.2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7|14.9|14.6|17.9|17.1|33.5|2.9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1|0.1|0.1|0.1|0.1|0.1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9.9|39.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2175</Words>
  <Application>Microsoft Office PowerPoint</Application>
  <PresentationFormat>Grand écran</PresentationFormat>
  <Paragraphs>428</Paragraphs>
  <Slides>33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Thème Office</vt:lpstr>
      <vt:lpstr>Présentation PowerPoint</vt:lpstr>
      <vt:lpstr>Black holes</vt:lpstr>
      <vt:lpstr>Présentation PowerPoint</vt:lpstr>
      <vt:lpstr>Outline</vt:lpstr>
      <vt:lpstr>Outline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Outline</vt:lpstr>
      <vt:lpstr>Présentation PowerPoint</vt:lpstr>
      <vt:lpstr>Présentation PowerPoint</vt:lpstr>
      <vt:lpstr>Présentation PowerPoint</vt:lpstr>
      <vt:lpstr>Outline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Présentation PowerPoint</vt:lpstr>
      <vt:lpstr>Appendix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Khalil Bendriss</dc:creator>
  <cp:lastModifiedBy>Khalil Bendriss</cp:lastModifiedBy>
  <cp:revision>175</cp:revision>
  <dcterms:created xsi:type="dcterms:W3CDTF">2024-10-21T16:46:12Z</dcterms:created>
  <dcterms:modified xsi:type="dcterms:W3CDTF">2025-06-03T15:53:07Z</dcterms:modified>
</cp:coreProperties>
</file>